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4"/>
  </p:notesMasterIdLst>
  <p:handoutMasterIdLst>
    <p:handoutMasterId r:id="rId25"/>
  </p:handoutMasterIdLst>
  <p:sldIdLst>
    <p:sldId id="256" r:id="rId2"/>
    <p:sldId id="259" r:id="rId3"/>
    <p:sldId id="307" r:id="rId4"/>
    <p:sldId id="308" r:id="rId5"/>
    <p:sldId id="298" r:id="rId6"/>
    <p:sldId id="257" r:id="rId7"/>
    <p:sldId id="309" r:id="rId8"/>
    <p:sldId id="299" r:id="rId9"/>
    <p:sldId id="296" r:id="rId10"/>
    <p:sldId id="297" r:id="rId11"/>
    <p:sldId id="302" r:id="rId12"/>
    <p:sldId id="304" r:id="rId13"/>
    <p:sldId id="310" r:id="rId14"/>
    <p:sldId id="306" r:id="rId15"/>
    <p:sldId id="300" r:id="rId16"/>
    <p:sldId id="305" r:id="rId17"/>
    <p:sldId id="311" r:id="rId18"/>
    <p:sldId id="312" r:id="rId19"/>
    <p:sldId id="301" r:id="rId20"/>
    <p:sldId id="313" r:id="rId21"/>
    <p:sldId id="303" r:id="rId22"/>
    <p:sldId id="278" r:id="rId23"/>
  </p:sldIdLst>
  <p:sldSz cx="9144000" cy="5143500" type="screen16x9"/>
  <p:notesSz cx="6858000" cy="9144000"/>
  <p:embeddedFontLst>
    <p:embeddedFont>
      <p:font typeface="宋体" panose="02010600030101010101" pitchFamily="2" charset="-122"/>
      <p:regular r:id="rId26"/>
    </p:embeddedFont>
    <p:embeddedFont>
      <p:font typeface="Arvo" panose="02020500000000000000" charset="0"/>
      <p:regular r:id="rId27"/>
      <p:bold r:id="rId28"/>
      <p:italic r:id="rId29"/>
      <p:boldItalic r:id="rId30"/>
    </p:embeddedFont>
    <p:embeddedFont>
      <p:font typeface="Cambria Math" panose="02040503050406030204" pitchFamily="18" charset="0"/>
      <p:regular r:id="rId31"/>
    </p:embeddedFont>
    <p:embeddedFont>
      <p:font typeface="Franklin Gothic Book" panose="020B0503020102020204" pitchFamily="34" charset="0"/>
      <p:regular r:id="rId32"/>
      <p:italic r:id="rId33"/>
    </p:embeddedFont>
    <p:embeddedFont>
      <p:font typeface="Microsoft JhengHei UI" panose="020B0604030504040204" pitchFamily="34" charset="-120"/>
      <p:regular r:id="rId34"/>
      <p:bold r:id="rId35"/>
    </p:embeddedFont>
    <p:embeddedFont>
      <p:font typeface="Roboto Condensed" panose="02020500000000000000" charset="0"/>
      <p:regular r:id="rId36"/>
      <p:bold r:id="rId37"/>
      <p:italic r:id="rId38"/>
      <p:boldItalic r:id="rId39"/>
    </p:embeddedFont>
    <p:embeddedFont>
      <p:font typeface="Roboto Condensed Light" panose="02020500000000000000" charset="0"/>
      <p:regular r:id="rId40"/>
      <p:bold r:id="rId41"/>
      <p:italic r:id="rId42"/>
      <p:boldItalic r:id="rId43"/>
    </p:embeddedFont>
    <p:embeddedFont>
      <p:font typeface="微軟正黑體" panose="020B0604030504040204" pitchFamily="34" charset="-12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64982" autoAdjust="0"/>
  </p:normalViewPr>
  <p:slideViewPr>
    <p:cSldViewPr snapToGrid="0">
      <p:cViewPr varScale="1">
        <p:scale>
          <a:sx n="81" d="100"/>
          <a:sy n="81" d="100"/>
        </p:scale>
        <p:origin x="90"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2022年9月22日星期四</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，包括轉向和油門</a:t>
            </a:r>
            <a:endParaRPr dirty="0"/>
          </a:p>
        </p:txBody>
      </p:sp>
    </p:spTree>
    <p:extLst>
      <p:ext uri="{BB962C8B-B14F-4D97-AF65-F5344CB8AC3E}">
        <p14:creationId xmlns:p14="http://schemas.microsoft.com/office/powerpoint/2010/main" val="4121875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929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1.</a:t>
            </a:r>
            <a:r>
              <a:rPr lang="zh-TW" altLang="en-US" dirty="0"/>
              <a:t>參與者被問到：“你相信自動駕駛嗎？為什麼或者為什麼不？”如果參與者表示他們不信任自動駕駛，他們將獲得“</a:t>
            </a:r>
            <a:r>
              <a:rPr lang="en-US" altLang="zh-TW" dirty="0"/>
              <a:t>0”</a:t>
            </a:r>
            <a:r>
              <a:rPr lang="zh-TW" altLang="en-US" dirty="0"/>
              <a:t>分。那些提到特定情況信任的人</a:t>
            </a:r>
            <a:r>
              <a:rPr lang="en-US" altLang="zh-TW" dirty="0"/>
              <a:t>(</a:t>
            </a:r>
            <a:r>
              <a:rPr lang="zh-TW" altLang="en-US" dirty="0"/>
              <a:t>例如在直行期間，而不是在交通繁忙的情況下</a:t>
            </a:r>
            <a:r>
              <a:rPr lang="en-US" altLang="zh-TW" dirty="0"/>
              <a:t>)</a:t>
            </a:r>
            <a:r>
              <a:rPr lang="zh-TW" altLang="en-US" dirty="0"/>
              <a:t>獲得“</a:t>
            </a:r>
            <a:r>
              <a:rPr lang="en-US" altLang="zh-TW" dirty="0"/>
              <a:t>1”</a:t>
            </a:r>
            <a:r>
              <a:rPr lang="zh-TW" altLang="en-US" dirty="0"/>
              <a:t>分。如果個人表示是的，他們確實信任該技術，即使他們說它是在整個模擬驅動器上開發的，他們也會收到代碼“</a:t>
            </a:r>
            <a:r>
              <a:rPr lang="en-US" altLang="zh-TW" dirty="0"/>
              <a:t>2”</a:t>
            </a:r>
            <a:r>
              <a:rPr lang="zh-TW" altLang="en-US" dirty="0"/>
              <a:t>。</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zh-TW"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518506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這些場景發生在大約 </a:t>
            </a:r>
            <a:r>
              <a:rPr lang="en-US" altLang="zh-TW" dirty="0"/>
              <a:t>20 </a:t>
            </a:r>
            <a:r>
              <a:rPr lang="zh-TW" altLang="en-US" dirty="0"/>
              <a:t>分鐘的車程中，包括農村、高速公路、城市和住宅路段。</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77492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414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036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在模擬器體驗後報告對其他駕駛員的舒適度更高的人也報告了對自動駕駛技術的更高信任度</a:t>
            </a:r>
            <a:r>
              <a:rPr lang="en-US" altLang="zh-TW" dirty="0"/>
              <a:t>(B = 0.25</a:t>
            </a:r>
            <a:r>
              <a:rPr lang="zh-TW" altLang="en-US" dirty="0"/>
              <a:t>，</a:t>
            </a:r>
            <a:r>
              <a:rPr lang="en-US" altLang="zh-TW" dirty="0"/>
              <a:t>p &lt; .05)</a:t>
            </a:r>
            <a:r>
              <a:rPr lang="zh-TW" altLang="en-US" dirty="0"/>
              <a:t>。</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en-US" altLang="zh-TW" dirty="0"/>
              <a:t>2.1</a:t>
            </a:r>
            <a:r>
              <a:rPr lang="zh-TW" altLang="en-US" dirty="0"/>
              <a:t>你通常和其他人一起開車嗎？” 響應被編碼為“</a:t>
            </a:r>
            <a:r>
              <a:rPr lang="en-US" altLang="zh-TW" dirty="0"/>
              <a:t>0”=</a:t>
            </a:r>
            <a:r>
              <a:rPr lang="zh-TW" altLang="en-US" dirty="0"/>
              <a:t>對方向盤後面的其他駕駛員不舒適，“</a:t>
            </a:r>
            <a:r>
              <a:rPr lang="en-US" altLang="zh-TW" dirty="0"/>
              <a:t>1”=</a:t>
            </a:r>
            <a:r>
              <a:rPr lang="zh-TW" altLang="en-US" dirty="0"/>
              <a:t>取決於駕駛員，“</a:t>
            </a:r>
            <a:r>
              <a:rPr lang="en-US" altLang="zh-TW" dirty="0"/>
              <a:t>2”=</a:t>
            </a:r>
            <a:r>
              <a:rPr lang="zh-TW" altLang="en-US" dirty="0"/>
              <a:t>在其他駕駛員控制的汽車中通常感到舒適。</a:t>
            </a:r>
            <a:endParaRPr lang="en-US" altLang="zh-TW" dirty="0"/>
          </a:p>
          <a:p>
            <a:pPr marL="0" lvl="0" indent="0" algn="l" rtl="0">
              <a:spcBef>
                <a:spcPts val="0"/>
              </a:spcBef>
              <a:spcAft>
                <a:spcPts val="0"/>
              </a:spcAft>
              <a:buNone/>
            </a:pPr>
            <a:r>
              <a:rPr lang="en-US" altLang="zh-TW" dirty="0"/>
              <a:t>2.2 </a:t>
            </a:r>
            <a:r>
              <a:rPr lang="zh-TW" altLang="en-US" dirty="0"/>
              <a:t>一般來說，你喜歡控制事情嗎？” 響應編碼為“</a:t>
            </a:r>
            <a:r>
              <a:rPr lang="en-US" altLang="zh-TW" dirty="0"/>
              <a:t>0”=</a:t>
            </a:r>
            <a:r>
              <a:rPr lang="zh-TW" altLang="en-US" dirty="0"/>
              <a:t>不，不喜歡控制，“</a:t>
            </a:r>
            <a:r>
              <a:rPr lang="en-US" altLang="zh-TW" dirty="0"/>
              <a:t>1”=</a:t>
            </a:r>
            <a:r>
              <a:rPr lang="zh-TW" altLang="en-US" dirty="0"/>
              <a:t>取決於情況</a:t>
            </a:r>
            <a:r>
              <a:rPr lang="en-US" altLang="zh-TW" dirty="0"/>
              <a:t>/</a:t>
            </a:r>
            <a:r>
              <a:rPr lang="zh-TW" altLang="en-US" dirty="0"/>
              <a:t>他們和誰在一起，“</a:t>
            </a:r>
            <a:r>
              <a:rPr lang="en-US" altLang="zh-TW" dirty="0"/>
              <a:t>2”=</a:t>
            </a:r>
            <a:r>
              <a:rPr lang="zh-TW" altLang="en-US" dirty="0"/>
              <a:t>是，喜歡控制。</a:t>
            </a:r>
            <a:endParaRPr lang="en-US" altLang="zh-TW" dirty="0"/>
          </a:p>
          <a:p>
            <a:pPr marL="0" lvl="0" indent="0" algn="l" rtl="0">
              <a:spcBef>
                <a:spcPts val="0"/>
              </a:spcBef>
              <a:spcAft>
                <a:spcPts val="0"/>
              </a:spcAft>
              <a:buNone/>
            </a:pPr>
            <a:r>
              <a:rPr lang="en-US" altLang="zh-TW" dirty="0"/>
              <a:t>2.3 </a:t>
            </a:r>
            <a:r>
              <a:rPr lang="zh-TW" altLang="en-US" dirty="0"/>
              <a:t>。 這些數據來自簡短的自我管理問卷，範圍為 </a:t>
            </a:r>
            <a:r>
              <a:rPr lang="en-US" altLang="zh-TW" dirty="0"/>
              <a:t>0-17</a:t>
            </a:r>
            <a:r>
              <a:rPr lang="zh-TW" altLang="en-US" dirty="0"/>
              <a:t>。 這些技術產品包括智能手機、電子郵件和社交網絡等通信技術，以及在線賬單支付、電子閱讀器或平板電腦和健康設備</a:t>
            </a:r>
            <a:r>
              <a:rPr lang="en-US" altLang="zh-TW" dirty="0"/>
              <a:t>(</a:t>
            </a:r>
            <a:r>
              <a:rPr lang="zh-TW" altLang="en-US" dirty="0"/>
              <a:t>血糖監測儀、計步器</a:t>
            </a:r>
            <a:r>
              <a:rPr lang="en-US" altLang="zh-TW" dirty="0"/>
              <a:t>)</a:t>
            </a:r>
            <a:r>
              <a:rPr lang="zh-TW" altLang="en-US" dirty="0"/>
              <a:t>等其他技術產品。</a:t>
            </a:r>
            <a:endParaRPr dirty="0"/>
          </a:p>
        </p:txBody>
      </p:sp>
    </p:spTree>
    <p:extLst>
      <p:ext uri="{BB962C8B-B14F-4D97-AF65-F5344CB8AC3E}">
        <p14:creationId xmlns:p14="http://schemas.microsoft.com/office/powerpoint/2010/main" val="1566814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這種顯著的回歸模型是由對自動化技術的信任驅動的</a:t>
            </a:r>
            <a:r>
              <a:rPr lang="en-US" altLang="zh-TW" dirty="0"/>
              <a:t>(B = 0.15</a:t>
            </a:r>
            <a:r>
              <a:rPr lang="zh-TW" altLang="en-US" dirty="0"/>
              <a:t>，</a:t>
            </a:r>
            <a:r>
              <a:rPr lang="en-US" altLang="zh-TW" dirty="0"/>
              <a:t>p &lt; .01)</a:t>
            </a:r>
            <a:r>
              <a:rPr lang="zh-TW" altLang="en-US" dirty="0"/>
              <a:t>，因此每增加一個信任單位，參與者手動駕駛的場景就會減少 </a:t>
            </a:r>
            <a:r>
              <a:rPr lang="en-US" altLang="zh-TW" dirty="0"/>
              <a:t>0.15 </a:t>
            </a:r>
            <a:r>
              <a:rPr lang="zh-TW" altLang="en-US" dirty="0"/>
              <a:t>個。</a:t>
            </a:r>
            <a:endParaRPr dirty="0"/>
          </a:p>
        </p:txBody>
      </p:sp>
    </p:spTree>
    <p:extLst>
      <p:ext uri="{BB962C8B-B14F-4D97-AF65-F5344CB8AC3E}">
        <p14:creationId xmlns:p14="http://schemas.microsoft.com/office/powerpoint/2010/main" val="1005360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在下一步中，我們測試了預測變量，以確定信任、控制偏好或技術使用是否與手動響應時間相關聯。然而，沒有一個控制變量和預測變量與響應時間顯著相關。在所有模型中，隨機截距都是顯著的，表明手輪時間的總體平均值</a:t>
            </a:r>
            <a:r>
              <a:rPr lang="en-US" altLang="zh-TW" dirty="0"/>
              <a:t>(</a:t>
            </a:r>
            <a:r>
              <a:rPr lang="zh-TW" altLang="en-US" dirty="0"/>
              <a:t>跨駕駛場景的平均值</a:t>
            </a:r>
            <a:r>
              <a:rPr lang="en-US" altLang="zh-TW" dirty="0"/>
              <a:t>)</a:t>
            </a:r>
            <a:r>
              <a:rPr lang="zh-TW" altLang="en-US" dirty="0"/>
              <a:t>在個體之間存在差異。</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49552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62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860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625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54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探索性研究是一個項目的一部分，該項目旨在檢查與控制轉移相關的特定人為因素問題，以描述與年齡相關的行為差異和對這種轉變的反應。</a:t>
            </a:r>
            <a:endParaRPr dirty="0"/>
          </a:p>
        </p:txBody>
      </p:sp>
    </p:spTree>
    <p:extLst>
      <p:ext uri="{BB962C8B-B14F-4D97-AF65-F5344CB8AC3E}">
        <p14:creationId xmlns:p14="http://schemas.microsoft.com/office/powerpoint/2010/main" val="307213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54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83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38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0" y="1061804"/>
            <a:ext cx="7849589" cy="1509946"/>
          </a:xfrm>
          <a:prstGeom prst="rect">
            <a:avLst/>
          </a:prstGeom>
        </p:spPr>
        <p:txBody>
          <a:bodyPr spcFirstLastPara="1" wrap="square" lIns="91425" tIns="91425" rIns="91425" bIns="91425" anchor="ctr" anchorCtr="0">
            <a:noAutofit/>
          </a:bodyPr>
          <a:lstStyle/>
          <a:p>
            <a:pPr lvl="0"/>
            <a:r>
              <a:rPr lang="zh-TW" altLang="en-US" b="0" dirty="0">
                <a:latin typeface="微軟正黑體" panose="020B0604030504040204" pitchFamily="34" charset="-120"/>
                <a:ea typeface="微軟正黑體" panose="020B0604030504040204" pitchFamily="34" charset="-120"/>
              </a:rPr>
              <a:t>⾃動和⼿動駕駛之間信任和接受的探索</a:t>
            </a:r>
            <a:r>
              <a:rPr lang="zh-TW" altLang="zh-TW" b="0" dirty="0">
                <a:latin typeface="微軟正黑體" panose="020B0604030504040204" pitchFamily="34" charset="-120"/>
                <a:ea typeface="微軟正黑體" panose="020B0604030504040204" pitchFamily="34" charset="-120"/>
              </a:rPr>
              <a:t>性模擬器</a:t>
            </a:r>
            <a:r>
              <a:rPr lang="zh-TW" altLang="en-US" b="0" dirty="0">
                <a:latin typeface="微軟正黑體" panose="020B0604030504040204" pitchFamily="34" charset="-120"/>
                <a:ea typeface="微軟正黑體" panose="020B0604030504040204" pitchFamily="34" charset="-120"/>
              </a:rPr>
              <a:t>研究</a:t>
            </a:r>
            <a:endParaRPr b="0" dirty="0">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7BB5AFCA-673D-443A-A4E6-94E081CCC711}"/>
              </a:ext>
            </a:extLst>
          </p:cNvPr>
          <p:cNvSpPr txBox="1"/>
          <p:nvPr/>
        </p:nvSpPr>
        <p:spPr>
          <a:xfrm>
            <a:off x="958401" y="2680181"/>
            <a:ext cx="4892634" cy="738664"/>
          </a:xfrm>
          <a:prstGeom prst="rect">
            <a:avLst/>
          </a:prstGeom>
          <a:noFill/>
        </p:spPr>
        <p:txBody>
          <a:bodyPr wrap="square" rtlCol="0">
            <a:spAutoFit/>
          </a:bodyPr>
          <a:lstStyle/>
          <a:p>
            <a:pPr algn="ctr"/>
            <a:r>
              <a:rPr lang="en-US" altLang="zh-TW" dirty="0">
                <a:solidFill>
                  <a:schemeClr val="bg1"/>
                </a:solidFill>
              </a:rPr>
              <a:t>Understanding trust and acceptance of automated vehicles:</a:t>
            </a:r>
          </a:p>
          <a:p>
            <a:pPr algn="ctr"/>
            <a:r>
              <a:rPr lang="en-US" altLang="zh-TW" dirty="0">
                <a:solidFill>
                  <a:schemeClr val="bg1"/>
                </a:solidFill>
              </a:rPr>
              <a:t>An exploratory simulator study of transfer of control between</a:t>
            </a:r>
            <a:r>
              <a:rPr lang="zh-TW" altLang="en-US" dirty="0">
                <a:solidFill>
                  <a:schemeClr val="bg1"/>
                </a:solidFill>
              </a:rPr>
              <a:t> </a:t>
            </a:r>
            <a:r>
              <a:rPr lang="en-US" altLang="zh-TW" dirty="0">
                <a:solidFill>
                  <a:schemeClr val="bg1"/>
                </a:solidFill>
              </a:rPr>
              <a:t>automated and manual driving</a:t>
            </a:r>
            <a:endParaRPr lang="zh-TW" altLang="en-US" dirty="0">
              <a:solidFill>
                <a:schemeClr val="bg1"/>
              </a:solidFill>
            </a:endParaRP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0" y="4178490"/>
            <a:ext cx="6809436" cy="738664"/>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en-US" altLang="zh-TW" dirty="0"/>
              <a:t>Molnar</a:t>
            </a:r>
            <a:r>
              <a:rPr lang="zh-TW" altLang="en-US" dirty="0"/>
              <a:t> </a:t>
            </a:r>
            <a:r>
              <a:rPr lang="en-US" altLang="zh-TW" dirty="0"/>
              <a:t>et al.</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 </a:t>
            </a:r>
            <a:r>
              <a:rPr lang="en-US" altLang="zh-TW" dirty="0"/>
              <a:t>Transportation Research Part F </a:t>
            </a:r>
          </a:p>
          <a:p>
            <a:pPr>
              <a:buSzPts val="935"/>
            </a:pPr>
            <a:r>
              <a:rPr lang="zh-TW" altLang="en-US" i="1" dirty="0">
                <a:latin typeface="微軟正黑體" panose="020B0604030504040204" pitchFamily="34" charset="-120"/>
                <a:ea typeface="微軟正黑體" panose="020B0604030504040204" pitchFamily="34" charset="-120"/>
              </a:rPr>
              <a:t>年分</a:t>
            </a:r>
            <a:r>
              <a:rPr lang="en-US" altLang="zh-TW" i="1" dirty="0">
                <a:latin typeface="微軟正黑體" panose="020B0604030504040204" pitchFamily="34" charset="-120"/>
                <a:ea typeface="微軟正黑體" panose="020B0604030504040204" pitchFamily="34" charset="-120"/>
              </a:rPr>
              <a:t>: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20" name="內容版面配置區 2">
            <a:extLst>
              <a:ext uri="{FF2B5EF4-FFF2-40B4-BE49-F238E27FC236}">
                <a16:creationId xmlns:a16="http://schemas.microsoft.com/office/drawing/2014/main" id="{C1A822B6-54DE-41A8-8B83-DF1DD8CE288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密歇根大學交通研究所 </a:t>
            </a:r>
            <a:r>
              <a:rPr lang="en-US" altLang="zh-TW" dirty="0">
                <a:latin typeface="微軟正黑體" panose="020B0604030504040204" pitchFamily="34" charset="-120"/>
                <a:ea typeface="微軟正黑體" panose="020B0604030504040204" pitchFamily="34" charset="-120"/>
              </a:rPr>
              <a:t>(UMTRI) </a:t>
            </a:r>
            <a:r>
              <a:rPr lang="zh-TW" altLang="en-US" dirty="0">
                <a:latin typeface="微軟正黑體" panose="020B0604030504040204" pitchFamily="34" charset="-120"/>
                <a:ea typeface="微軟正黑體" panose="020B0604030504040204" pitchFamily="34" charset="-120"/>
              </a:rPr>
              <a:t>的高級駕駛模擬器用於向參與者展示虛擬駕駛環境。參與者完成了 </a:t>
            </a:r>
            <a:r>
              <a:rPr lang="en-US" altLang="zh-TW" dirty="0">
                <a:latin typeface="微軟正黑體" panose="020B0604030504040204" pitchFamily="34" charset="-120"/>
                <a:ea typeface="微軟正黑體" panose="020B0604030504040204" pitchFamily="34" charset="-120"/>
              </a:rPr>
              <a:t>5-10 </a:t>
            </a:r>
            <a:r>
              <a:rPr lang="zh-TW" altLang="en-US" dirty="0">
                <a:latin typeface="微軟正黑體" panose="020B0604030504040204" pitchFamily="34" charset="-120"/>
                <a:ea typeface="微軟正黑體" panose="020B0604030504040204" pitchFamily="34" charset="-120"/>
              </a:rPr>
              <a:t>分鐘的練習駕駛以熟悉模擬器，這是實驗室研究中確定的足以適應模擬器的時間 </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Sahami</a:t>
            </a:r>
            <a:r>
              <a:rPr lang="en-US" altLang="zh-TW" dirty="0">
                <a:latin typeface="微軟正黑體" panose="020B0604030504040204" pitchFamily="34" charset="-120"/>
                <a:ea typeface="微軟正黑體" panose="020B0604030504040204" pitchFamily="34" charset="-120"/>
              </a:rPr>
              <a:t> &amp; Sayed</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2013)</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在自動化模式下，模擬與汽車工程師協會</a:t>
            </a:r>
            <a:r>
              <a:rPr lang="en-US" altLang="zh-TW" dirty="0">
                <a:latin typeface="微軟正黑體" panose="020B0604030504040204" pitchFamily="34" charset="-120"/>
                <a:ea typeface="微軟正黑體" panose="020B0604030504040204" pitchFamily="34" charset="-120"/>
              </a:rPr>
              <a:t>(2014 )</a:t>
            </a:r>
            <a:r>
              <a:rPr lang="zh-TW" altLang="en-US" dirty="0">
                <a:latin typeface="微軟正黑體" panose="020B0604030504040204" pitchFamily="34" charset="-120"/>
                <a:ea typeface="微軟正黑體" panose="020B0604030504040204" pitchFamily="34" charset="-120"/>
              </a:rPr>
              <a:t>定義的 </a:t>
            </a:r>
            <a:r>
              <a:rPr lang="en-US" altLang="zh-TW" dirty="0">
                <a:latin typeface="微軟正黑體" panose="020B0604030504040204" pitchFamily="34" charset="-120"/>
                <a:ea typeface="微軟正黑體" panose="020B0604030504040204" pitchFamily="34" charset="-120"/>
              </a:rPr>
              <a:t>3 </a:t>
            </a:r>
            <a:r>
              <a:rPr lang="zh-TW" altLang="en-US" dirty="0">
                <a:latin typeface="微軟正黑體" panose="020B0604030504040204" pitchFamily="34" charset="-120"/>
                <a:ea typeface="微軟正黑體" panose="020B0604030504040204" pitchFamily="34" charset="-120"/>
              </a:rPr>
              <a:t>級自動化車輛相同，參與者將模擬車輛的所有控制權交給自動化。</a:t>
            </a:r>
          </a:p>
        </p:txBody>
      </p:sp>
    </p:spTree>
    <p:extLst>
      <p:ext uri="{BB962C8B-B14F-4D97-AF65-F5344CB8AC3E}">
        <p14:creationId xmlns:p14="http://schemas.microsoft.com/office/powerpoint/2010/main" val="266469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3-3 </a:t>
            </a:r>
            <a:r>
              <a:rPr lang="zh-TW" altLang="en-US" dirty="0"/>
              <a:t>受測者工作</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AACA1A2F-39A7-4336-BF0B-22ED97E93D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20" name="內容版面配置區 2">
            <a:extLst>
              <a:ext uri="{FF2B5EF4-FFF2-40B4-BE49-F238E27FC236}">
                <a16:creationId xmlns:a16="http://schemas.microsoft.com/office/drawing/2014/main" id="{92CBFF05-B93D-4DA4-94FD-7D02D1C75D5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參與者在手動駕駛模式下開始他們的模擬駕駛，但被指示在他們感覺舒適時重新進入自動駕駛模式</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即在速度和航向達到穩定狀態後</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。可以通過按下方向盤上的按鈕來啟用自動配對模式。沒有向參與者提供關於自動化模式期間預期行為的其他說明。</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自動模式下，系統被透過儀錶盤上、口頭和觸覺</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振動座椅</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的方式不可預測地將控制權轉移給駕駛員，在大約 </a:t>
            </a:r>
            <a:r>
              <a:rPr lang="en-US" altLang="zh-TW" dirty="0">
                <a:latin typeface="微軟正黑體" panose="020B0604030504040204" pitchFamily="34" charset="-120"/>
                <a:ea typeface="微軟正黑體" panose="020B0604030504040204" pitchFamily="34" charset="-120"/>
              </a:rPr>
              <a:t>5 </a:t>
            </a:r>
            <a:r>
              <a:rPr lang="zh-TW" altLang="en-US" dirty="0">
                <a:latin typeface="微軟正黑體" panose="020B0604030504040204" pitchFamily="34" charset="-120"/>
                <a:ea typeface="微軟正黑體" panose="020B0604030504040204" pitchFamily="34" charset="-120"/>
              </a:rPr>
              <a:t>秒後控制權將交還給駕駛。</a:t>
            </a:r>
          </a:p>
        </p:txBody>
      </p:sp>
    </p:spTree>
    <p:extLst>
      <p:ext uri="{BB962C8B-B14F-4D97-AF65-F5344CB8AC3E}">
        <p14:creationId xmlns:p14="http://schemas.microsoft.com/office/powerpoint/2010/main" val="86457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自變項</a:t>
            </a:r>
            <a:r>
              <a:rPr lang="en-US" altLang="zh-TW" dirty="0">
                <a:latin typeface="微軟正黑體" panose="020B0604030504040204" pitchFamily="34" charset="-120"/>
                <a:ea typeface="微軟正黑體" panose="020B0604030504040204" pitchFamily="34" charset="-120"/>
              </a:rPr>
              <a:t>:</a:t>
            </a:r>
          </a:p>
          <a:p>
            <a:pPr lvl="1"/>
            <a:r>
              <a:rPr lang="zh-TW" altLang="en-US" sz="1700" dirty="0">
                <a:latin typeface="微軟正黑體" panose="020B0604030504040204" pitchFamily="34" charset="-120"/>
                <a:ea typeface="微軟正黑體" panose="020B0604030504040204" pitchFamily="34" charset="-120"/>
              </a:rPr>
              <a:t>性別</a:t>
            </a:r>
            <a:endParaRPr lang="en-US" altLang="zh-TW" sz="1700" dirty="0">
              <a:latin typeface="微軟正黑體" panose="020B0604030504040204" pitchFamily="34" charset="-120"/>
              <a:ea typeface="微軟正黑體" panose="020B0604030504040204" pitchFamily="34" charset="-120"/>
            </a:endParaRPr>
          </a:p>
          <a:p>
            <a:pPr lvl="1"/>
            <a:r>
              <a:rPr lang="zh-TW" altLang="en-US" sz="1700" dirty="0">
                <a:latin typeface="微軟正黑體" panose="020B0604030504040204" pitchFamily="34" charset="-120"/>
                <a:ea typeface="微軟正黑體" panose="020B0604030504040204" pitchFamily="34" charset="-120"/>
              </a:rPr>
              <a:t>年齡</a:t>
            </a:r>
            <a:endParaRPr lang="en-US" altLang="zh-TW" sz="1700" dirty="0">
              <a:latin typeface="微軟正黑體" panose="020B0604030504040204" pitchFamily="34" charset="-120"/>
              <a:ea typeface="微軟正黑體" panose="020B0604030504040204" pitchFamily="34" charset="-120"/>
            </a:endParaRPr>
          </a:p>
          <a:p>
            <a:pPr lvl="1"/>
            <a:r>
              <a:rPr lang="zh-TW" altLang="en-US" sz="1700" dirty="0">
                <a:latin typeface="微軟正黑體" panose="020B0604030504040204" pitchFamily="34" charset="-120"/>
                <a:ea typeface="微軟正黑體" panose="020B0604030504040204" pitchFamily="34" charset="-120"/>
              </a:rPr>
              <a:t>模擬駕駛的真實程度</a:t>
            </a:r>
            <a:r>
              <a:rPr lang="en-US" altLang="zh-TW" sz="1700" dirty="0">
                <a:latin typeface="微軟正黑體" panose="020B0604030504040204" pitchFamily="34" charset="-120"/>
                <a:ea typeface="微軟正黑體" panose="020B0604030504040204" pitchFamily="34" charset="-120"/>
              </a:rPr>
              <a:t>(</a:t>
            </a:r>
            <a:r>
              <a:rPr lang="zh-TW" altLang="en-US" sz="1700" dirty="0">
                <a:solidFill>
                  <a:srgbClr val="FF0000"/>
                </a:solidFill>
                <a:latin typeface="微軟正黑體" panose="020B0604030504040204" pitchFamily="34" charset="-120"/>
                <a:ea typeface="微軟正黑體" panose="020B0604030504040204" pitchFamily="34" charset="-120"/>
              </a:rPr>
              <a:t>駕駛模擬的偏好</a:t>
            </a:r>
            <a:r>
              <a:rPr lang="en-US" altLang="zh-TW" sz="1700" dirty="0">
                <a:solidFill>
                  <a:srgbClr val="FF0000"/>
                </a:solidFill>
                <a:latin typeface="微軟正黑體" panose="020B0604030504040204" pitchFamily="34" charset="-120"/>
                <a:ea typeface="微軟正黑體" panose="020B0604030504040204" pitchFamily="34" charset="-120"/>
              </a:rPr>
              <a:t>)</a:t>
            </a:r>
            <a:endParaRPr lang="en-US" altLang="zh-TW" sz="1700"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依變項</a:t>
            </a:r>
            <a:r>
              <a:rPr lang="en-US" altLang="zh-TW" dirty="0">
                <a:latin typeface="微軟正黑體" panose="020B0604030504040204" pitchFamily="34" charset="-120"/>
                <a:ea typeface="微軟正黑體" panose="020B0604030504040204" pitchFamily="34" charset="-120"/>
              </a:rPr>
              <a:t>:</a:t>
            </a:r>
          </a:p>
          <a:p>
            <a:pPr lvl="1"/>
            <a:r>
              <a:rPr lang="zh-TW" altLang="en-US" sz="1700" dirty="0">
                <a:latin typeface="微軟正黑體" panose="020B0604030504040204" pitchFamily="34" charset="-120"/>
                <a:ea typeface="微軟正黑體" panose="020B0604030504040204" pitchFamily="34" charset="-120"/>
              </a:rPr>
              <a:t>自動駕駛的信任</a:t>
            </a:r>
            <a:endParaRPr lang="en-US" altLang="zh-TW" sz="1700" dirty="0">
              <a:latin typeface="微軟正黑體" panose="020B0604030504040204" pitchFamily="34" charset="-120"/>
              <a:ea typeface="微軟正黑體" panose="020B0604030504040204" pitchFamily="34" charset="-120"/>
            </a:endParaRPr>
          </a:p>
          <a:p>
            <a:pPr lvl="1"/>
            <a:r>
              <a:rPr lang="zh-TW" altLang="en-US" sz="1700" dirty="0">
                <a:latin typeface="微軟正黑體" panose="020B0604030504040204" pitchFamily="34" charset="-120"/>
                <a:ea typeface="微軟正黑體" panose="020B0604030504040204" pitchFamily="34" charset="-120"/>
              </a:rPr>
              <a:t>手動駕駛的比例</a:t>
            </a:r>
            <a:endParaRPr lang="en-US" altLang="zh-TW" sz="1700" dirty="0">
              <a:latin typeface="微軟正黑體" panose="020B0604030504040204" pitchFamily="34" charset="-120"/>
              <a:ea typeface="微軟正黑體" panose="020B0604030504040204" pitchFamily="34" charset="-120"/>
            </a:endParaRPr>
          </a:p>
          <a:p>
            <a:pPr lvl="1"/>
            <a:r>
              <a:rPr lang="zh-TW" altLang="en-US" sz="1700" dirty="0">
                <a:latin typeface="微軟正黑體" panose="020B0604030504040204" pitchFamily="34" charset="-120"/>
                <a:ea typeface="微軟正黑體" panose="020B0604030504040204" pitchFamily="34" charset="-120"/>
              </a:rPr>
              <a:t>接管的反應時間</a:t>
            </a:r>
            <a:endParaRPr lang="en-US" altLang="zh-TW" sz="1700" dirty="0">
              <a:latin typeface="微軟正黑體" panose="020B0604030504040204" pitchFamily="34" charset="-120"/>
              <a:ea typeface="微軟正黑體" panose="020B0604030504040204" pitchFamily="34" charset="-120"/>
            </a:endParaRPr>
          </a:p>
          <a:p>
            <a:pPr lvl="1"/>
            <a:r>
              <a:rPr lang="zh-TW" altLang="en-US" sz="1700" dirty="0">
                <a:latin typeface="微軟正黑體" panose="020B0604030504040204" pitchFamily="34" charset="-120"/>
                <a:ea typeface="微軟正黑體" panose="020B0604030504040204" pitchFamily="34" charset="-120"/>
              </a:rPr>
              <a:t>訪談</a:t>
            </a:r>
            <a:endParaRPr lang="en-US" altLang="zh-TW" sz="1700"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3159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編寫了八個場景來啟動控制從自動化到手動的轉移，每個場景的選擇都是為了為控制轉移提供可信的理由。其中包括</a:t>
            </a:r>
            <a:r>
              <a:rPr lang="en-US" altLang="zh-TW" dirty="0">
                <a:latin typeface="微軟正黑體" panose="020B0604030504040204" pitchFamily="34" charset="-120"/>
                <a:ea typeface="微軟正黑體" panose="020B0604030504040204" pitchFamily="34" charset="-120"/>
              </a:rPr>
              <a:t>:</a:t>
            </a:r>
          </a:p>
          <a:p>
            <a:pPr marL="1016000" lvl="1" indent="-457200">
              <a:buFont typeface="+mj-lt"/>
              <a:buAutoNum type="arabicPeriod"/>
            </a:pPr>
            <a:r>
              <a:rPr lang="zh-TW" altLang="en-US" sz="1700" dirty="0">
                <a:latin typeface="微軟正黑體" panose="020B0604030504040204" pitchFamily="34" charset="-120"/>
                <a:ea typeface="微軟正黑體" panose="020B0604030504040204" pitchFamily="34" charset="-120"/>
              </a:rPr>
              <a:t>缺少車道線</a:t>
            </a:r>
            <a:endParaRPr lang="en-US" altLang="zh-TW" sz="1700" dirty="0">
              <a:latin typeface="微軟正黑體" panose="020B0604030504040204" pitchFamily="34" charset="-120"/>
              <a:ea typeface="微軟正黑體" panose="020B0604030504040204" pitchFamily="34" charset="-120"/>
            </a:endParaRPr>
          </a:p>
          <a:p>
            <a:pPr marL="1016000" lvl="1" indent="-457200">
              <a:buFont typeface="+mj-lt"/>
              <a:buAutoNum type="arabicPeriod"/>
            </a:pPr>
            <a:r>
              <a:rPr lang="zh-TW" altLang="en-US" sz="1700" dirty="0">
                <a:latin typeface="微軟正黑體" panose="020B0604030504040204" pitchFamily="34" charset="-120"/>
                <a:ea typeface="微軟正黑體" panose="020B0604030504040204" pitchFamily="34" charset="-120"/>
              </a:rPr>
              <a:t>撞路肩</a:t>
            </a:r>
            <a:endParaRPr lang="en-US" altLang="zh-TW" sz="1700" dirty="0">
              <a:latin typeface="微軟正黑體" panose="020B0604030504040204" pitchFamily="34" charset="-120"/>
              <a:ea typeface="微軟正黑體" panose="020B0604030504040204" pitchFamily="34" charset="-120"/>
            </a:endParaRPr>
          </a:p>
          <a:p>
            <a:pPr marL="1016000" lvl="1" indent="-457200">
              <a:buFont typeface="+mj-lt"/>
              <a:buAutoNum type="arabicPeriod"/>
            </a:pPr>
            <a:r>
              <a:rPr lang="zh-TW" altLang="en-US" sz="1700" dirty="0">
                <a:latin typeface="微軟正黑體" panose="020B0604030504040204" pitchFamily="34" charset="-120"/>
                <a:ea typeface="微軟正黑體" panose="020B0604030504040204" pitchFamily="34" charset="-120"/>
              </a:rPr>
              <a:t>高速公路交通擁堵</a:t>
            </a:r>
            <a:endParaRPr lang="en-US" altLang="zh-TW" sz="1700" dirty="0">
              <a:latin typeface="微軟正黑體" panose="020B0604030504040204" pitchFamily="34" charset="-120"/>
              <a:ea typeface="微軟正黑體" panose="020B0604030504040204" pitchFamily="34" charset="-120"/>
            </a:endParaRPr>
          </a:p>
          <a:p>
            <a:pPr marL="1016000" lvl="1" indent="-457200">
              <a:buFont typeface="+mj-lt"/>
              <a:buAutoNum type="arabicPeriod"/>
            </a:pPr>
            <a:r>
              <a:rPr lang="zh-TW" altLang="en-US" sz="1700" dirty="0">
                <a:latin typeface="微軟正黑體" panose="020B0604030504040204" pitchFamily="34" charset="-120"/>
                <a:ea typeface="微軟正黑體" panose="020B0604030504040204" pitchFamily="34" charset="-120"/>
              </a:rPr>
              <a:t>建設區</a:t>
            </a:r>
            <a:endParaRPr lang="en-US" altLang="zh-TW" sz="1700" dirty="0">
              <a:latin typeface="微軟正黑體" panose="020B0604030504040204" pitchFamily="34" charset="-120"/>
              <a:ea typeface="微軟正黑體" panose="020B0604030504040204" pitchFamily="34" charset="-120"/>
            </a:endParaRPr>
          </a:p>
          <a:p>
            <a:pPr marL="1016000" lvl="1" indent="-457200">
              <a:buFont typeface="+mj-lt"/>
              <a:buAutoNum type="arabicPeriod"/>
            </a:pPr>
            <a:r>
              <a:rPr lang="zh-TW" altLang="en-US" sz="1700" dirty="0">
                <a:latin typeface="微軟正黑體" panose="020B0604030504040204" pitchFamily="34" charset="-120"/>
                <a:ea typeface="微軟正黑體" panose="020B0604030504040204" pitchFamily="34" charset="-120"/>
              </a:rPr>
              <a:t>肩扛警車</a:t>
            </a:r>
            <a:endParaRPr lang="en-US" altLang="zh-TW" sz="1700" dirty="0">
              <a:latin typeface="微軟正黑體" panose="020B0604030504040204" pitchFamily="34" charset="-120"/>
              <a:ea typeface="微軟正黑體" panose="020B0604030504040204" pitchFamily="34" charset="-120"/>
            </a:endParaRPr>
          </a:p>
          <a:p>
            <a:pPr marL="1016000" lvl="1" indent="-457200">
              <a:buFont typeface="+mj-lt"/>
              <a:buAutoNum type="arabicPeriod"/>
            </a:pPr>
            <a:r>
              <a:rPr lang="zh-TW" altLang="en-US" sz="1700" dirty="0">
                <a:latin typeface="微軟正黑體" panose="020B0604030504040204" pitchFamily="34" charset="-120"/>
                <a:ea typeface="微軟正黑體" panose="020B0604030504040204" pitchFamily="34" charset="-120"/>
              </a:rPr>
              <a:t>非運行的紅綠燈</a:t>
            </a:r>
            <a:endParaRPr lang="en-US" altLang="zh-TW" sz="1700" dirty="0">
              <a:latin typeface="微軟正黑體" panose="020B0604030504040204" pitchFamily="34" charset="-120"/>
              <a:ea typeface="微軟正黑體" panose="020B0604030504040204" pitchFamily="34" charset="-120"/>
            </a:endParaRPr>
          </a:p>
          <a:p>
            <a:pPr marL="1016000" lvl="1" indent="-457200">
              <a:buFont typeface="+mj-lt"/>
              <a:buAutoNum type="arabicPeriod"/>
            </a:pPr>
            <a:r>
              <a:rPr lang="zh-TW" altLang="en-US" sz="1700" dirty="0">
                <a:latin typeface="微軟正黑體" panose="020B0604030504040204" pitchFamily="34" charset="-120"/>
                <a:ea typeface="微軟正黑體" panose="020B0604030504040204" pitchFamily="34" charset="-120"/>
              </a:rPr>
              <a:t>封路</a:t>
            </a:r>
            <a:endParaRPr lang="en-US" altLang="zh-TW" sz="1700" dirty="0">
              <a:latin typeface="微軟正黑體" panose="020B0604030504040204" pitchFamily="34" charset="-120"/>
              <a:ea typeface="微軟正黑體" panose="020B0604030504040204" pitchFamily="34" charset="-120"/>
            </a:endParaRPr>
          </a:p>
          <a:p>
            <a:pPr marL="1016000" lvl="1" indent="-457200">
              <a:buFont typeface="+mj-lt"/>
              <a:buAutoNum type="arabicPeriod"/>
            </a:pPr>
            <a:r>
              <a:rPr lang="zh-TW" altLang="en-US" sz="1700" dirty="0">
                <a:latin typeface="微軟正黑體" panose="020B0604030504040204" pitchFamily="34" charset="-120"/>
                <a:ea typeface="微軟正黑體" panose="020B0604030504040204" pitchFamily="34" charset="-120"/>
              </a:rPr>
              <a:t>原因不明。</a:t>
            </a:r>
            <a:endParaRPr lang="en-US" altLang="zh-TW" sz="17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68504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3-5 </a:t>
            </a:r>
            <a:r>
              <a:rPr lang="zh-TW" altLang="en-US" dirty="0"/>
              <a:t>實驗程序</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70B36FE4-109F-419C-9EEA-6574FD0393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20" name="內容版面配置區 2">
            <a:extLst>
              <a:ext uri="{FF2B5EF4-FFF2-40B4-BE49-F238E27FC236}">
                <a16:creationId xmlns:a16="http://schemas.microsoft.com/office/drawing/2014/main" id="{4196C917-EC4C-49CE-8BF5-408E6639FA1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受測者模擬了駕駛環境，其中包含多種模式轉換場景及自動駕駛和手動駕駛。 </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實際模擬 </a:t>
            </a:r>
            <a:r>
              <a:rPr lang="en-US" altLang="zh-TW" dirty="0">
                <a:latin typeface="微軟正黑體" panose="020B0604030504040204" pitchFamily="34" charset="-120"/>
                <a:ea typeface="微軟正黑體" panose="020B0604030504040204" pitchFamily="34" charset="-120"/>
              </a:rPr>
              <a:t>20 </a:t>
            </a:r>
            <a:r>
              <a:rPr lang="zh-TW" altLang="en-US" dirty="0">
                <a:latin typeface="微軟正黑體" panose="020B0604030504040204" pitchFamily="34" charset="-120"/>
                <a:ea typeface="微軟正黑體" panose="020B0604030504040204" pitchFamily="34" charset="-120"/>
              </a:rPr>
              <a:t>分鐘的車程中，包括農村、高速公路、城市和住宅路段。</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駕駛之後，每位參與者都完成了一次結構化的訪談，以探索他或她對驅車的自我認知，以及一份關於背景特徵的自我管理問卷。</a:t>
            </a:r>
          </a:p>
        </p:txBody>
      </p:sp>
    </p:spTree>
    <p:extLst>
      <p:ext uri="{BB962C8B-B14F-4D97-AF65-F5344CB8AC3E}">
        <p14:creationId xmlns:p14="http://schemas.microsoft.com/office/powerpoint/2010/main" val="533223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4</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EBD20A49-11E5-4ED6-BD7A-F3822D3006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4039322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mc:AlternateContent xmlns:mc="http://schemas.openxmlformats.org/markup-compatibility/2006" xmlns:a14="http://schemas.microsoft.com/office/drawing/2010/main">
        <mc:Choice Requires="a14">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將年齡、性別和模擬器真實性作為控制變量包括在內，但</a:t>
                </a:r>
                <a:r>
                  <a:rPr lang="zh-TW" altLang="en-US">
                    <a:latin typeface="微軟正黑體" panose="020B0604030504040204" pitchFamily="34" charset="-120"/>
                    <a:ea typeface="微軟正黑體" panose="020B0604030504040204" pitchFamily="34" charset="-120"/>
                  </a:rPr>
                  <a:t>該模型中的信任沒有顯著</a:t>
                </a:r>
                <a:r>
                  <a:rPr lang="zh-TW" altLang="en-US" dirty="0">
                    <a:latin typeface="微軟正黑體" panose="020B0604030504040204" pitchFamily="34" charset="-120"/>
                    <a:ea typeface="微軟正黑體" panose="020B0604030504040204" pitchFamily="34" charset="-120"/>
                  </a:rPr>
                  <a:t>差異</a:t>
                </a:r>
                <a:r>
                  <a:rPr lang="en-US" altLang="zh-TW" dirty="0">
                    <a:latin typeface="微軟正黑體" panose="020B0604030504040204" pitchFamily="34" charset="-120"/>
                    <a:ea typeface="微軟正黑體" panose="020B0604030504040204" pitchFamily="34" charset="-120"/>
                  </a:rPr>
                  <a:t>(F(3, 56) = 0.47, p = .71)</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第二個模型中，我們排除了控制變量，並增加了其他駕駛員的</a:t>
                </a:r>
                <a:r>
                  <a:rPr lang="zh-TW" altLang="en-US" dirty="0">
                    <a:highlight>
                      <a:srgbClr val="FFFF00"/>
                    </a:highlight>
                    <a:latin typeface="微軟正黑體" panose="020B0604030504040204" pitchFamily="34" charset="-120"/>
                    <a:ea typeface="微軟正黑體" panose="020B0604030504040204" pitchFamily="34" charset="-120"/>
                  </a:rPr>
                  <a:t>舒適度、一般控制偏好和使用的次數</a:t>
                </a:r>
                <a:r>
                  <a:rPr lang="zh-TW" altLang="en-US" dirty="0">
                    <a:latin typeface="微軟正黑體" panose="020B0604030504040204" pitchFamily="34" charset="-120"/>
                    <a:ea typeface="微軟正黑體" panose="020B0604030504040204" pitchFamily="34" charset="-120"/>
                  </a:rPr>
                  <a:t>。 該模型具有顯著性，調整後的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𝑅</m:t>
                        </m:r>
                      </m:e>
                      <m:sup>
                        <m:r>
                          <a:rPr lang="en-US" altLang="zh-TW" b="0" i="1" smtClean="0">
                            <a:latin typeface="Cambria Math" panose="02040503050406030204" pitchFamily="18" charset="0"/>
                          </a:rPr>
                          <m:t>2</m:t>
                        </m:r>
                      </m:sup>
                    </m:sSup>
                  </m:oMath>
                </a14:m>
                <a:r>
                  <a:rPr lang="zh-TW" altLang="en-US" dirty="0">
                    <a:latin typeface="微軟正黑體" panose="020B0604030504040204" pitchFamily="34" charset="-120"/>
                    <a:ea typeface="微軟正黑體" panose="020B0604030504040204" pitchFamily="34" charset="-120"/>
                  </a:rPr>
                  <a:t>為 </a:t>
                </a:r>
                <a:r>
                  <a:rPr lang="en-US" altLang="zh-TW" dirty="0">
                    <a:latin typeface="微軟正黑體" panose="020B0604030504040204" pitchFamily="34" charset="-120"/>
                    <a:ea typeface="微軟正黑體" panose="020B0604030504040204" pitchFamily="34" charset="-120"/>
                  </a:rPr>
                  <a:t>0.08 (F(3, 56) = 2.76, p &lt; .05)</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在模擬器體驗後報告舒適度更高的人也對自動駕駛技術的更高信任度</a:t>
                </a:r>
                <a:r>
                  <a:rPr lang="en-US" altLang="zh-TW" dirty="0">
                    <a:latin typeface="微軟正黑體" panose="020B0604030504040204" pitchFamily="34" charset="-120"/>
                    <a:ea typeface="微軟正黑體" panose="020B0604030504040204" pitchFamily="34" charset="-120"/>
                  </a:rPr>
                  <a:t>(B = 0.25</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 &lt; .05)</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mc:Choice>
        <mc:Fallback xmlns="">
          <p:sp>
            <p:nvSpPr>
              <p:cNvPr id="20" name="內容版面配置區 2">
                <a:extLst>
                  <a:ext uri="{FF2B5EF4-FFF2-40B4-BE49-F238E27FC236}">
                    <a16:creationId xmlns:a16="http://schemas.microsoft.com/office/drawing/2014/main" id="{10C5A401-ECEC-44DA-BCCA-6CA8281FDB5E}"/>
                  </a:ext>
                </a:extLst>
              </p:cNvPr>
              <p:cNvSpPr txBox="1">
                <a:spLocks noRot="1" noChangeAspect="1" noMove="1" noResize="1" noEditPoints="1" noAdjustHandles="1" noChangeArrowheads="1" noChangeShapeType="1" noTextEdit="1"/>
              </p:cNvSpPr>
              <p:nvPr/>
            </p:nvSpPr>
            <p:spPr>
              <a:xfrm>
                <a:off x="293683" y="1416005"/>
                <a:ext cx="7324317" cy="3194322"/>
              </a:xfrm>
              <a:prstGeom prst="rect">
                <a:avLst/>
              </a:prstGeom>
              <a:blipFill>
                <a:blip r:embed="rId3"/>
                <a:stretch>
                  <a:fillRect r="-4077"/>
                </a:stretch>
              </a:blipFill>
              <a:ln>
                <a:noFill/>
              </a:ln>
            </p:spPr>
            <p:txBody>
              <a:bodyPr/>
              <a:lstStyle/>
              <a:p>
                <a:r>
                  <a:rPr lang="zh-TW" altLang="en-US">
                    <a:noFill/>
                  </a:rPr>
                  <a:t> </a:t>
                </a:r>
              </a:p>
            </p:txBody>
          </p:sp>
        </mc:Fallback>
      </mc:AlternateContent>
    </p:spTree>
    <p:extLst>
      <p:ext uri="{BB962C8B-B14F-4D97-AF65-F5344CB8AC3E}">
        <p14:creationId xmlns:p14="http://schemas.microsoft.com/office/powerpoint/2010/main" val="494122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對於手動駕駛的比例，</a:t>
            </a:r>
            <a:r>
              <a:rPr lang="zh-TW" altLang="en-US" dirty="0">
                <a:highlight>
                  <a:srgbClr val="FFFF00"/>
                </a:highlight>
                <a:latin typeface="微軟正黑體" panose="020B0604030504040204" pitchFamily="34" charset="-120"/>
                <a:ea typeface="微軟正黑體" panose="020B0604030504040204" pitchFamily="34" charset="-120"/>
              </a:rPr>
              <a:t>測試的第一個回歸模型不顯著</a:t>
            </a:r>
            <a:r>
              <a:rPr lang="en-US" altLang="zh-TW" dirty="0">
                <a:highlight>
                  <a:srgbClr val="FFFF00"/>
                </a:highlight>
                <a:latin typeface="微軟正黑體" panose="020B0604030504040204" pitchFamily="34" charset="-120"/>
                <a:ea typeface="微軟正黑體" panose="020B0604030504040204" pitchFamily="34" charset="-120"/>
              </a:rPr>
              <a:t>(F(3, 68) = 0.04, p = .99)</a:t>
            </a:r>
            <a:r>
              <a:rPr lang="zh-TW" altLang="en-US" dirty="0">
                <a:latin typeface="微軟正黑體" panose="020B0604030504040204" pitchFamily="34" charset="-120"/>
                <a:ea typeface="微軟正黑體" panose="020B0604030504040204" pitchFamily="34" charset="-120"/>
              </a:rPr>
              <a:t>，表明年齡、性別和感知的模擬器真實感與手動駕駛無關。</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第二個模型測試了信任、與其他駕駛員的舒適度、一般控制偏好和技術數量。該模型具有顯著性</a:t>
            </a:r>
            <a:r>
              <a:rPr lang="en-US" altLang="zh-TW" dirty="0">
                <a:latin typeface="微軟正黑體" panose="020B0604030504040204" pitchFamily="34" charset="-120"/>
                <a:ea typeface="微軟正黑體" panose="020B0604030504040204" pitchFamily="34" charset="-120"/>
              </a:rPr>
              <a:t>F(4, 55) = 3.33, p &lt; .05</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870812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駕駛員的反應時間實際上變得更快</a:t>
            </a:r>
            <a:r>
              <a:rPr lang="en-US" altLang="zh-TW" dirty="0">
                <a:latin typeface="微軟正黑體" panose="020B0604030504040204" pitchFamily="34" charset="-120"/>
                <a:ea typeface="微軟正黑體" panose="020B0604030504040204" pitchFamily="34" charset="-120"/>
              </a:rPr>
              <a:t>(b = 0.04</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 &lt; .05)</a:t>
            </a:r>
            <a:r>
              <a:rPr lang="zh-TW" altLang="en-US" dirty="0">
                <a:latin typeface="微軟正黑體" panose="020B0604030504040204" pitchFamily="34" charset="-120"/>
                <a:ea typeface="微軟正黑體" panose="020B0604030504040204" pitchFamily="34" charset="-120"/>
              </a:rPr>
              <a:t>，表明我們的參與者在整個駕駛過程中繼續調整和適應自動手動轉換。</a:t>
            </a:r>
          </a:p>
        </p:txBody>
      </p:sp>
    </p:spTree>
    <p:extLst>
      <p:ext uri="{BB962C8B-B14F-4D97-AF65-F5344CB8AC3E}">
        <p14:creationId xmlns:p14="http://schemas.microsoft.com/office/powerpoint/2010/main" val="4227271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結果與討論</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5</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0C6DAFE9-77BC-4039-9882-E40CDA15C5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3935566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dist"/>
            <a:r>
              <a:rPr lang="zh-TW" altLang="en-US" dirty="0">
                <a:cs typeface="+mn-ea"/>
                <a:sym typeface="+mn-lt"/>
              </a:rPr>
              <a:t>背景動機及目的</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我們的每個回歸模型中使用的三個協變量</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年齡、性別和模擬器真實性</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並未發現與結果變量相關。</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我們發現駕駛特定的控制偏好與報告的信任顯著相關。在體驗了需要在手動和自動模式之間切換的模擬駕駛之後，感到舒適的人信任自動化技術的程度較高。</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74376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在模擬駕駛過程中，受訪者對該警報的響應速度更快，而且信任、控制偏好或技術經驗都與該響應時間沒有顯著關聯。</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接管的時間更長可能反映了從自動模式到手動模式的轉換過程中更大的接受度和舒適度。</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其他研究表明，“接管”時間可能受到許多因素的影響，例如參與次要任務</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例如，</a:t>
            </a:r>
            <a:r>
              <a:rPr lang="en-US" altLang="zh-TW" dirty="0">
                <a:latin typeface="微軟正黑體" panose="020B0604030504040204" pitchFamily="34" charset="-120"/>
                <a:ea typeface="微軟正黑體" panose="020B0604030504040204" pitchFamily="34" charset="-120"/>
              </a:rPr>
              <a:t>Eriksson &amp; Stanton</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2017)</a:t>
            </a:r>
            <a:r>
              <a:rPr lang="zh-TW" altLang="en-US" dirty="0">
                <a:latin typeface="微軟正黑體" panose="020B0604030504040204" pitchFamily="34" charset="-120"/>
                <a:ea typeface="微軟正黑體" panose="020B0604030504040204" pitchFamily="34" charset="-120"/>
              </a:rPr>
              <a:t>或交通密度</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例如，</a:t>
            </a:r>
            <a:r>
              <a:rPr lang="en-US" altLang="zh-TW" dirty="0">
                <a:latin typeface="微軟正黑體" panose="020B0604030504040204" pitchFamily="34" charset="-120"/>
                <a:ea typeface="微軟正黑體" panose="020B0604030504040204" pitchFamily="34" charset="-120"/>
              </a:rPr>
              <a:t>Gold</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et al., 2016)</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26512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33"/>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zh-TW" kern="100" dirty="0">
                <a:latin typeface="微軟正黑體" panose="020B0604030504040204" pitchFamily="34" charset="-120"/>
                <a:ea typeface="微軟正黑體" panose="020B0604030504040204" pitchFamily="34" charset="-120"/>
                <a:cs typeface="新細明體" panose="02020500000000000000" pitchFamily="18" charset="-120"/>
              </a:rPr>
              <a:t>在</a:t>
            </a:r>
            <a:r>
              <a:rPr lang="zh-TW" altLang="zh-TW" kern="100" dirty="0">
                <a:latin typeface="微軟正黑體" panose="020B0604030504040204" pitchFamily="34" charset="-120"/>
                <a:ea typeface="微軟正黑體" panose="020B0604030504040204" pitchFamily="34" charset="-120"/>
                <a:cs typeface="Microsoft JhengHei UI" panose="020B0604030504040204" pitchFamily="34" charset="-120"/>
              </a:rPr>
              <a:t>⾃</a:t>
            </a:r>
            <a:r>
              <a:rPr lang="zh-TW" altLang="zh-TW" kern="100" dirty="0">
                <a:latin typeface="微軟正黑體" panose="020B0604030504040204" pitchFamily="34" charset="-120"/>
                <a:ea typeface="微軟正黑體" panose="020B0604030504040204" pitchFamily="34" charset="-120"/>
                <a:cs typeface="新細明體" panose="02020500000000000000" pitchFamily="18" charset="-120"/>
              </a:rPr>
              <a:t>動化的早期階段，</a:t>
            </a: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需要了解他們對</a:t>
            </a:r>
            <a:r>
              <a:rPr lang="zh-TW" altLang="zh-TW" kern="100" dirty="0">
                <a:latin typeface="微軟正黑體" panose="020B0604030504040204" pitchFamily="34" charset="-120"/>
                <a:ea typeface="微軟正黑體" panose="020B0604030504040204" pitchFamily="34" charset="-120"/>
                <a:cs typeface="Microsoft JhengHei UI" panose="020B0604030504040204" pitchFamily="34" charset="-120"/>
              </a:rPr>
              <a:t>⾃</a:t>
            </a:r>
            <a:r>
              <a:rPr lang="zh-TW" altLang="zh-TW" kern="100" dirty="0">
                <a:latin typeface="微軟正黑體" panose="020B0604030504040204" pitchFamily="34" charset="-120"/>
                <a:ea typeface="微軟正黑體" panose="020B0604030504040204" pitchFamily="34" charset="-120"/>
                <a:cs typeface="新細明體" panose="02020500000000000000" pitchFamily="18" charset="-120"/>
              </a:rPr>
              <a:t>動化技術的接受和使</a:t>
            </a:r>
            <a:r>
              <a:rPr lang="zh-TW" altLang="zh-TW" kern="100" dirty="0">
                <a:latin typeface="微軟正黑體" panose="020B0604030504040204" pitchFamily="34" charset="-120"/>
                <a:ea typeface="微軟正黑體" panose="020B0604030504040204" pitchFamily="34" charset="-120"/>
                <a:cs typeface="Microsoft JhengHei UI" panose="020B0604030504040204" pitchFamily="34" charset="-120"/>
              </a:rPr>
              <a:t>⽤</a:t>
            </a:r>
            <a:r>
              <a:rPr lang="zh-TW" altLang="en-US" kern="100" dirty="0">
                <a:latin typeface="微軟正黑體" panose="020B0604030504040204" pitchFamily="34" charset="-120"/>
                <a:ea typeface="微軟正黑體" panose="020B0604030504040204" pitchFamily="34" charset="-120"/>
                <a:cs typeface="新細明體" panose="02020500000000000000" pitchFamily="18" charset="-120"/>
              </a:rPr>
              <a:t>，而</a:t>
            </a:r>
            <a:r>
              <a:rPr lang="zh-TW" altLang="zh-TW" kern="100" dirty="0">
                <a:latin typeface="微軟正黑體" panose="020B0604030504040204" pitchFamily="34" charset="-120"/>
                <a:ea typeface="微軟正黑體" panose="020B0604030504040204" pitchFamily="34" charset="-120"/>
                <a:cs typeface="新細明體" panose="02020500000000000000" pitchFamily="18" charset="-120"/>
              </a:rPr>
              <a:t>信任對</a:t>
            </a:r>
            <a:r>
              <a:rPr lang="zh-TW" altLang="zh-TW" kern="100" dirty="0">
                <a:latin typeface="微軟正黑體" panose="020B0604030504040204" pitchFamily="34" charset="-120"/>
                <a:ea typeface="微軟正黑體" panose="020B0604030504040204" pitchFamily="34" charset="-120"/>
                <a:cs typeface="Microsoft JhengHei UI" panose="020B0604030504040204" pitchFamily="34" charset="-120"/>
              </a:rPr>
              <a:t>⾃</a:t>
            </a:r>
            <a:r>
              <a:rPr lang="zh-TW" altLang="zh-TW" kern="100" dirty="0">
                <a:latin typeface="微軟正黑體" panose="020B0604030504040204" pitchFamily="34" charset="-120"/>
                <a:ea typeface="微軟正黑體" panose="020B0604030504040204" pitchFamily="34" charset="-120"/>
                <a:cs typeface="新細明體" panose="02020500000000000000" pitchFamily="18" charset="-120"/>
              </a:rPr>
              <a:t>動化</a:t>
            </a:r>
            <a:r>
              <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rPr>
              <a:t>技術的接受和使</a:t>
            </a:r>
            <a:r>
              <a:rPr lang="zh-TW" altLang="zh-TW" kern="100" dirty="0">
                <a:latin typeface="微軟正黑體" panose="020B0604030504040204" pitchFamily="34" charset="-120"/>
                <a:ea typeface="微軟正黑體" panose="020B0604030504040204" pitchFamily="34" charset="-120"/>
                <a:cs typeface="Microsoft JhengHei UI" panose="020B0604030504040204" pitchFamily="34" charset="-120"/>
              </a:rPr>
              <a:t>⽤</a:t>
            </a:r>
            <a:r>
              <a:rPr lang="zh-TW" altLang="en-US" kern="100" dirty="0">
                <a:latin typeface="微軟正黑體" panose="020B0604030504040204" pitchFamily="34" charset="-120"/>
                <a:ea typeface="微軟正黑體" panose="020B0604030504040204" pitchFamily="34" charset="-120"/>
                <a:cs typeface="新細明體" panose="02020500000000000000" pitchFamily="18" charset="-120"/>
              </a:rPr>
              <a:t>具有</a:t>
            </a:r>
            <a:r>
              <a:rPr lang="zh-TW" altLang="zh-TW" kern="100" dirty="0">
                <a:latin typeface="微軟正黑體" panose="020B0604030504040204" pitchFamily="34" charset="-120"/>
                <a:ea typeface="微軟正黑體" panose="020B0604030504040204" pitchFamily="34" charset="-120"/>
                <a:cs typeface="新細明體" panose="02020500000000000000" pitchFamily="18" charset="-120"/>
              </a:rPr>
              <a:t>強烈的影響</a:t>
            </a:r>
            <a:r>
              <a:rPr lang="en-US" altLang="zh-TW" dirty="0">
                <a:latin typeface="微軟正黑體" panose="020B0604030504040204" pitchFamily="34" charset="-120"/>
                <a:ea typeface="微軟正黑體" panose="020B0604030504040204" pitchFamily="34" charset="-120"/>
              </a:rPr>
              <a:t>(Lee &amp; Moray, 1992; Parasuraman &amp; Riley, 1997; </a:t>
            </a:r>
            <a:r>
              <a:rPr lang="en-US" altLang="zh-TW" dirty="0" err="1">
                <a:latin typeface="微軟正黑體" panose="020B0604030504040204" pitchFamily="34" charset="-120"/>
                <a:ea typeface="微軟正黑體" panose="020B0604030504040204" pitchFamily="34" charset="-120"/>
              </a:rPr>
              <a:t>Verberne</a:t>
            </a:r>
            <a:r>
              <a:rPr lang="en-US" altLang="zh-TW" dirty="0">
                <a:latin typeface="微軟正黑體" panose="020B0604030504040204" pitchFamily="34" charset="-120"/>
                <a:ea typeface="微軟正黑體" panose="020B0604030504040204" pitchFamily="34" charset="-120"/>
              </a:rPr>
              <a:t>, Ham &amp; Midden, 2012)</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人們普遍認為車輛自動化有望改善交通安全、行車方便和生活品質</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Eby</a:t>
            </a:r>
            <a:r>
              <a:rPr lang="en-US" altLang="zh-TW" dirty="0">
                <a:latin typeface="微軟正黑體" panose="020B0604030504040204" pitchFamily="34" charset="-120"/>
                <a:ea typeface="微軟正黑體" panose="020B0604030504040204" pitchFamily="34" charset="-120"/>
              </a:rPr>
              <a:t> et al., 2016 )</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部分信任會根據自動化本身的特性，例如性能和可靠性</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Beller</a:t>
            </a:r>
            <a:r>
              <a:rPr lang="en-US" altLang="zh-TW"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Heesen</a:t>
            </a:r>
            <a:r>
              <a:rPr lang="en-US" altLang="zh-TW" dirty="0">
                <a:latin typeface="微軟正黑體" panose="020B0604030504040204" pitchFamily="34" charset="-120"/>
                <a:ea typeface="微軟正黑體" panose="020B0604030504040204" pitchFamily="34" charset="-120"/>
              </a:rPr>
              <a:t> &amp; Vollrath, 2013; Muir, 1994; Muir &amp; Moray, 1996)</a:t>
            </a:r>
            <a:r>
              <a:rPr lang="zh-TW" altLang="en-US" dirty="0">
                <a:latin typeface="微軟正黑體" panose="020B0604030504040204" pitchFamily="34" charset="-120"/>
                <a:ea typeface="微軟正黑體" panose="020B0604030504040204" pitchFamily="34" charset="-120"/>
              </a:rPr>
              <a:t>，以及自動化的能力如何被傳達給用戶和使用自動化的上下文</a:t>
            </a:r>
            <a:r>
              <a:rPr lang="en-US" altLang="zh-TW" dirty="0">
                <a:latin typeface="微軟正黑體" panose="020B0604030504040204" pitchFamily="34" charset="-120"/>
                <a:ea typeface="微軟正黑體" panose="020B0604030504040204" pitchFamily="34" charset="-120"/>
              </a:rPr>
              <a:t>(Lee &amp; See</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2004)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299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1-2</a:t>
            </a:r>
            <a:r>
              <a:rPr lang="zh-TW" altLang="en-US" dirty="0"/>
              <a:t> 目的</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0" name="內容版面配置區 2">
            <a:extLst>
              <a:ext uri="{FF2B5EF4-FFF2-40B4-BE49-F238E27FC236}">
                <a16:creationId xmlns:a16="http://schemas.microsoft.com/office/drawing/2014/main" id="{AB9576E2-94E6-41A9-9F7B-B99C987965A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在理解人類行為和與自動化的交互方面存在重要差距</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Merat</a:t>
            </a:r>
            <a:r>
              <a:rPr lang="en-US" altLang="zh-TW" dirty="0">
                <a:latin typeface="微軟正黑體" panose="020B0604030504040204" pitchFamily="34" charset="-120"/>
                <a:ea typeface="微軟正黑體" panose="020B0604030504040204" pitchFamily="34" charset="-120"/>
              </a:rPr>
              <a:t> &amp; Lee</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2012)</a:t>
            </a:r>
            <a:r>
              <a:rPr lang="zh-TW" altLang="en-US" dirty="0">
                <a:latin typeface="微軟正黑體" panose="020B0604030504040204" pitchFamily="34" charset="-120"/>
                <a:ea typeface="微軟正黑體" panose="020B0604030504040204" pitchFamily="34" charset="-120"/>
              </a:rPr>
              <a:t>，尤其是在年齡、經驗和其他個人因素的背景下。</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有幾個具體目標，包括：</a:t>
            </a:r>
            <a:endParaRPr lang="en-US" altLang="zh-TW" dirty="0">
              <a:latin typeface="微軟正黑體" panose="020B0604030504040204" pitchFamily="34" charset="-120"/>
              <a:ea typeface="微軟正黑體" panose="020B0604030504040204" pitchFamily="34" charset="-120"/>
            </a:endParaRPr>
          </a:p>
          <a:p>
            <a:pPr marL="1016000" lvl="1" indent="-457200">
              <a:buFont typeface="+mj-lt"/>
              <a:buAutoNum type="arabicPeriod"/>
            </a:pPr>
            <a:r>
              <a:rPr lang="zh-TW" altLang="en-US" sz="1700" dirty="0">
                <a:latin typeface="微軟正黑體" panose="020B0604030504040204" pitchFamily="34" charset="-120"/>
                <a:ea typeface="微軟正黑體" panose="020B0604030504040204" pitchFamily="34" charset="-120"/>
              </a:rPr>
              <a:t>描述老年司機、青少年新手司機和對照組的駕駛行為和對自動駕駛汽車控制轉移的反應</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從自動控製到手動控制，反之亦然</a:t>
            </a:r>
            <a:r>
              <a:rPr lang="en-US" altLang="zh-TW" sz="1700" dirty="0">
                <a:latin typeface="微軟正黑體" panose="020B0604030504040204" pitchFamily="34" charset="-120"/>
                <a:ea typeface="微軟正黑體" panose="020B0604030504040204" pitchFamily="34" charset="-120"/>
              </a:rPr>
              <a:t>)</a:t>
            </a:r>
            <a:r>
              <a:rPr lang="zh-TW" altLang="en-US" sz="1700" dirty="0">
                <a:latin typeface="微軟正黑體" panose="020B0604030504040204" pitchFamily="34" charset="-120"/>
                <a:ea typeface="微軟正黑體" panose="020B0604030504040204" pitchFamily="34" charset="-120"/>
              </a:rPr>
              <a:t> 。</a:t>
            </a:r>
            <a:endParaRPr lang="en-US" altLang="zh-TW" sz="1700" dirty="0">
              <a:latin typeface="微軟正黑體" panose="020B0604030504040204" pitchFamily="34" charset="-120"/>
              <a:ea typeface="微軟正黑體" panose="020B0604030504040204" pitchFamily="34" charset="-120"/>
            </a:endParaRPr>
          </a:p>
          <a:p>
            <a:pPr marL="1016000" lvl="1" indent="-457200">
              <a:buFont typeface="+mj-lt"/>
              <a:buAutoNum type="arabicPeriod"/>
            </a:pPr>
            <a:r>
              <a:rPr lang="zh-TW" altLang="en-US" sz="1700" dirty="0">
                <a:latin typeface="微軟正黑體" panose="020B0604030504040204" pitchFamily="34" charset="-120"/>
                <a:ea typeface="微軟正黑體" panose="020B0604030504040204" pitchFamily="34" charset="-120"/>
              </a:rPr>
              <a:t>檢查自動駕駛與手動駕駛期間三組的視覺掃描行為。</a:t>
            </a:r>
            <a:endParaRPr lang="en-US" altLang="zh-TW" sz="1700" dirty="0">
              <a:latin typeface="微軟正黑體" panose="020B0604030504040204" pitchFamily="34" charset="-120"/>
              <a:ea typeface="微軟正黑體" panose="020B0604030504040204" pitchFamily="34" charset="-120"/>
            </a:endParaRPr>
          </a:p>
          <a:p>
            <a:pPr marL="1016000" lvl="1" indent="-457200">
              <a:buFont typeface="+mj-lt"/>
              <a:buAutoNum type="arabicPeriod"/>
            </a:pPr>
            <a:r>
              <a:rPr lang="zh-TW" altLang="en-US" sz="1700" dirty="0">
                <a:latin typeface="微軟正黑體" panose="020B0604030504040204" pitchFamily="34" charset="-120"/>
                <a:ea typeface="微軟正黑體" panose="020B0604030504040204" pitchFamily="34" charset="-120"/>
              </a:rPr>
              <a:t>評估和比較三組在操作自動駕駛汽車時的感知負荷量。</a:t>
            </a:r>
            <a:endParaRPr lang="en-US" altLang="zh-TW" sz="1700" dirty="0">
              <a:latin typeface="微軟正黑體" panose="020B0604030504040204" pitchFamily="34" charset="-120"/>
              <a:ea typeface="微軟正黑體" panose="020B0604030504040204" pitchFamily="34" charset="-120"/>
            </a:endParaRPr>
          </a:p>
          <a:p>
            <a:pPr marL="1016000" lvl="1" indent="-457200">
              <a:buFont typeface="+mj-lt"/>
              <a:buAutoNum type="arabicPeriod"/>
            </a:pPr>
            <a:r>
              <a:rPr lang="zh-TW" altLang="en-US" sz="1700" dirty="0">
                <a:latin typeface="微軟正黑體" panose="020B0604030504040204" pitchFamily="34" charset="-120"/>
                <a:ea typeface="微軟正黑體" panose="020B0604030504040204" pitchFamily="34" charset="-120"/>
              </a:rPr>
              <a:t>探討參與者對與自動車輛控制轉移相關的駕駛員期望、信任、可接受性和性能的看法。</a:t>
            </a: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5560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文獻探討</a:t>
            </a: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544340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雖然性別與自動化信任之間的關係不明顯</a:t>
            </a:r>
            <a:r>
              <a:rPr lang="en-US" altLang="zh-TW" dirty="0">
                <a:latin typeface="微軟正黑體" panose="020B0604030504040204" pitchFamily="34" charset="-120"/>
                <a:ea typeface="微軟正黑體" panose="020B0604030504040204" pitchFamily="34" charset="-120"/>
              </a:rPr>
              <a:t>(Hoff &amp; Bashir, 2015)</a:t>
            </a:r>
            <a:r>
              <a:rPr lang="zh-TW" altLang="en-US" dirty="0">
                <a:latin typeface="微軟正黑體" panose="020B0604030504040204" pitchFamily="34" charset="-120"/>
                <a:ea typeface="微軟正黑體" panose="020B0604030504040204" pitchFamily="34" charset="-120"/>
              </a:rPr>
              <a:t>，但鑑於性別與駕駛行為、模式和態度的其他方面之間已證明的關係</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Eby</a:t>
            </a:r>
            <a:r>
              <a:rPr lang="en-US" altLang="zh-TW" dirty="0">
                <a:latin typeface="微軟正黑體" panose="020B0604030504040204" pitchFamily="34" charset="-120"/>
                <a:ea typeface="微軟正黑體" panose="020B0604030504040204" pitchFamily="34" charset="-120"/>
              </a:rPr>
              <a:t>  et al., 2015 )</a:t>
            </a:r>
            <a:r>
              <a:rPr lang="zh-TW" altLang="en-US" dirty="0">
                <a:latin typeface="微軟正黑體" panose="020B0604030504040204" pitchFamily="34" charset="-120"/>
                <a:ea typeface="微軟正黑體" panose="020B0604030504040204" pitchFamily="34" charset="-120"/>
              </a:rPr>
              <a:t>，有必要繼續研究關注。 </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信任部分取決於自動化經驗的程度</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Ghazizadeh</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Lee &amp;Boyle</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2012)</a:t>
            </a:r>
            <a:r>
              <a:rPr lang="zh-TW" altLang="en-US" dirty="0">
                <a:latin typeface="微軟正黑體" panose="020B0604030504040204" pitchFamily="34" charset="-120"/>
                <a:ea typeface="微軟正黑體" panose="020B0604030504040204" pitchFamily="34" charset="-120"/>
              </a:rPr>
              <a:t>，因此過去使用其他技術的經驗可能會影響他們對自動化技術的看法</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Cassidy &amp;</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Eachus</a:t>
            </a:r>
            <a:r>
              <a:rPr lang="en-US" altLang="zh-TW" dirty="0">
                <a:latin typeface="微軟正黑體" panose="020B0604030504040204" pitchFamily="34" charset="-120"/>
                <a:ea typeface="微軟正黑體" panose="020B0604030504040204" pitchFamily="34" charset="-120"/>
              </a:rPr>
              <a:t> (2002) </a:t>
            </a:r>
            <a:r>
              <a:rPr lang="zh-TW" altLang="en-US" dirty="0">
                <a:latin typeface="微軟正黑體" panose="020B0604030504040204" pitchFamily="34" charset="-120"/>
                <a:ea typeface="微軟正黑體" panose="020B0604030504040204" pitchFamily="34" charset="-120"/>
              </a:rPr>
              <a:t>表示技術經驗可能會通過建立自我效能來影響以後的行為。</a:t>
            </a:r>
            <a:endParaRPr lang="en-US" altLang="zh-TW"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516980"/>
          </a:xfrm>
          <a:prstGeom prst="rect">
            <a:avLst/>
          </a:prstGeom>
          <a:no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人們越來越認識到，對自動化的信任也可能受到個體因素或特徵的影響</a:t>
            </a:r>
            <a:r>
              <a:rPr lang="en-US" altLang="zh-TW" dirty="0">
                <a:latin typeface="微軟正黑體" panose="020B0604030504040204" pitchFamily="34" charset="-120"/>
                <a:ea typeface="微軟正黑體" panose="020B0604030504040204" pitchFamily="34" charset="-120"/>
              </a:rPr>
              <a:t>(</a:t>
            </a:r>
            <a:r>
              <a:rPr lang="fr-FR" altLang="zh-TW" dirty="0">
                <a:latin typeface="微軟正黑體" panose="020B0604030504040204" pitchFamily="34" charset="-120"/>
                <a:ea typeface="微軟正黑體" panose="020B0604030504040204" pitchFamily="34" charset="-120"/>
              </a:rPr>
              <a:t>R</a:t>
            </a:r>
            <a:r>
              <a:rPr lang="az-Cyrl-AZ" altLang="zh-TW" dirty="0">
                <a:latin typeface="微軟正黑體" panose="020B0604030504040204" pitchFamily="34" charset="-120"/>
                <a:ea typeface="微軟正黑體" panose="020B0604030504040204" pitchFamily="34" charset="-120"/>
              </a:rPr>
              <a:t>ӧ</a:t>
            </a:r>
            <a:r>
              <a:rPr lang="fr-FR" altLang="zh-TW" dirty="0">
                <a:latin typeface="微軟正黑體" panose="020B0604030504040204" pitchFamily="34" charset="-120"/>
                <a:ea typeface="微軟正黑體" panose="020B0604030504040204" pitchFamily="34" charset="-120"/>
              </a:rPr>
              <a:t>del, Stadler, Meschtscherjakov &amp; Tscheligi, 2014; Schaefer &amp; Scribner, 2015</a:t>
            </a:r>
            <a:r>
              <a:rPr lang="en-US" altLang="zh-TW" dirty="0">
                <a:latin typeface="微軟正黑體" panose="020B0604030504040204" pitchFamily="34" charset="-120"/>
                <a:ea typeface="微軟正黑體" panose="020B0604030504040204" pitchFamily="34" charset="-120"/>
              </a:rPr>
              <a:t>)</a:t>
            </a:r>
            <a:r>
              <a:rPr lang="zh-TW" altLang="fr-FR"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衰老相關的脆弱性和虛弱性增加，已被確定為老年駕駛員致命碰撞風險增加的原因</a:t>
            </a:r>
            <a:r>
              <a:rPr lang="en-US" altLang="zh-TW" dirty="0">
                <a:latin typeface="微軟正黑體" panose="020B0604030504040204" pitchFamily="34" charset="-120"/>
                <a:ea typeface="微軟正黑體" panose="020B0604030504040204" pitchFamily="34" charset="-120"/>
              </a:rPr>
              <a:t>(</a:t>
            </a:r>
            <a:r>
              <a:rPr lang="fr-FR" altLang="zh-TW" dirty="0">
                <a:latin typeface="微軟正黑體" panose="020B0604030504040204" pitchFamily="34" charset="-120"/>
                <a:ea typeface="微軟正黑體" panose="020B0604030504040204" pitchFamily="34" charset="-120"/>
              </a:rPr>
              <a:t>Boot</a:t>
            </a:r>
            <a:r>
              <a:rPr lang="zh-TW" altLang="fr-FR" dirty="0">
                <a:latin typeface="微軟正黑體" panose="020B0604030504040204" pitchFamily="34" charset="-120"/>
                <a:ea typeface="微軟正黑體" panose="020B0604030504040204" pitchFamily="34" charset="-120"/>
              </a:rPr>
              <a:t>、</a:t>
            </a:r>
            <a:r>
              <a:rPr lang="fr-FR" altLang="zh-TW" dirty="0">
                <a:latin typeface="微軟正黑體" panose="020B0604030504040204" pitchFamily="34" charset="-120"/>
                <a:ea typeface="微軟正黑體" panose="020B0604030504040204" pitchFamily="34" charset="-120"/>
              </a:rPr>
              <a:t>Stothart &amp; Charness</a:t>
            </a:r>
            <a:r>
              <a:rPr lang="en-US" altLang="zh-TW" dirty="0">
                <a:latin typeface="微軟正黑體" panose="020B0604030504040204" pitchFamily="34" charset="-120"/>
                <a:ea typeface="微軟正黑體" panose="020B0604030504040204" pitchFamily="34" charset="-120"/>
              </a:rPr>
              <a:t>, </a:t>
            </a:r>
            <a:r>
              <a:rPr lang="fr-FR" altLang="zh-TW" dirty="0">
                <a:latin typeface="微軟正黑體" panose="020B0604030504040204" pitchFamily="34" charset="-120"/>
                <a:ea typeface="微軟正黑體" panose="020B0604030504040204" pitchFamily="34" charset="-120"/>
              </a:rPr>
              <a:t>2014</a:t>
            </a:r>
            <a:r>
              <a:rPr lang="zh-TW" altLang="fr-FR" dirty="0">
                <a:latin typeface="微軟正黑體" panose="020B0604030504040204" pitchFamily="34" charset="-120"/>
                <a:ea typeface="微軟正黑體" panose="020B0604030504040204" pitchFamily="34" charset="-120"/>
              </a:rPr>
              <a:t>；</a:t>
            </a:r>
            <a:r>
              <a:rPr lang="fr-FR" altLang="zh-TW" dirty="0">
                <a:latin typeface="微軟正黑體" panose="020B0604030504040204" pitchFamily="34" charset="-120"/>
                <a:ea typeface="微軟正黑體" panose="020B0604030504040204" pitchFamily="34" charset="-120"/>
              </a:rPr>
              <a:t>Dickerson </a:t>
            </a:r>
            <a:r>
              <a:rPr lang="en-US" altLang="zh-TW" dirty="0">
                <a:latin typeface="微軟正黑體" panose="020B0604030504040204" pitchFamily="34" charset="-120"/>
                <a:ea typeface="微軟正黑體" panose="020B0604030504040204" pitchFamily="34" charset="-120"/>
              </a:rPr>
              <a:t>et al., 2007</a:t>
            </a:r>
            <a:r>
              <a:rPr lang="zh-TW" altLang="en-US" dirty="0">
                <a:latin typeface="微軟正黑體" panose="020B0604030504040204" pitchFamily="34" charset="-120"/>
                <a:ea typeface="微軟正黑體" panose="020B0604030504040204" pitchFamily="34" charset="-120"/>
              </a:rPr>
              <a:t>；</a:t>
            </a:r>
            <a:r>
              <a:rPr lang="fr-FR" altLang="zh-TW" dirty="0">
                <a:latin typeface="微軟正黑體" panose="020B0604030504040204" pitchFamily="34" charset="-120"/>
                <a:ea typeface="微軟正黑體" panose="020B0604030504040204" pitchFamily="34" charset="-120"/>
              </a:rPr>
              <a:t>Meuleners</a:t>
            </a:r>
            <a:r>
              <a:rPr lang="en-US" altLang="zh-TW" dirty="0">
                <a:latin typeface="微軟正黑體" panose="020B0604030504040204" pitchFamily="34" charset="-120"/>
                <a:ea typeface="微軟正黑體" panose="020B0604030504040204" pitchFamily="34" charset="-120"/>
              </a:rPr>
              <a:t> et al., </a:t>
            </a:r>
            <a:r>
              <a:rPr lang="fr-FR" altLang="zh-TW" dirty="0">
                <a:latin typeface="微軟正黑體" panose="020B0604030504040204" pitchFamily="34" charset="-120"/>
                <a:ea typeface="微軟正黑體" panose="020B0604030504040204" pitchFamily="34" charset="-120"/>
              </a:rPr>
              <a:t>2006</a:t>
            </a:r>
            <a:r>
              <a:rPr lang="en-US" altLang="zh-TW" dirty="0">
                <a:latin typeface="微軟正黑體" panose="020B0604030504040204" pitchFamily="34" charset="-120"/>
                <a:ea typeface="微軟正黑體" panose="020B0604030504040204" pitchFamily="34" charset="-120"/>
              </a:rPr>
              <a:t>)</a:t>
            </a:r>
            <a:r>
              <a:rPr lang="zh-TW" altLang="fr-FR"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缺乏經驗和不成熟在年輕新手司機的安全駕駛中起著重要作用</a:t>
            </a:r>
            <a:r>
              <a:rPr lang="en-US" altLang="zh-TW" dirty="0">
                <a:latin typeface="微軟正黑體" panose="020B0604030504040204" pitchFamily="34" charset="-120"/>
                <a:ea typeface="微軟正黑體" panose="020B0604030504040204" pitchFamily="34" charset="-120"/>
              </a:rPr>
              <a:t>(Romer</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Lee</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Yi-Ching</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McDonald &amp; Winston</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2014)</a:t>
            </a:r>
            <a:r>
              <a:rPr lang="zh-TW" altLang="en-US" dirty="0">
                <a:latin typeface="微軟正黑體" panose="020B0604030504040204" pitchFamily="34" charset="-120"/>
                <a:ea typeface="微軟正黑體" panose="020B0604030504040204" pitchFamily="34" charset="-120"/>
              </a:rPr>
              <a:t>；這個年齡組的致命事故率也有所提高</a:t>
            </a:r>
            <a:r>
              <a:rPr lang="en-US" altLang="zh-TW" dirty="0">
                <a:latin typeface="微軟正黑體" panose="020B0604030504040204" pitchFamily="34" charset="-120"/>
                <a:ea typeface="微軟正黑體" panose="020B0604030504040204" pitchFamily="34" charset="-120"/>
              </a:rPr>
              <a:t>(National Highway Traffic Safety Administration, 2016)</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其中年齡是對自動化信任的重要因素</a:t>
            </a:r>
            <a:r>
              <a:rPr lang="en-US" altLang="zh-TW" dirty="0">
                <a:latin typeface="微軟正黑體" panose="020B0604030504040204" pitchFamily="34" charset="-120"/>
                <a:ea typeface="微軟正黑體" panose="020B0604030504040204" pitchFamily="34" charset="-120"/>
              </a:rPr>
              <a:t>(</a:t>
            </a:r>
            <a:r>
              <a:rPr lang="fr-FR" altLang="zh-TW" dirty="0">
                <a:latin typeface="微軟正黑體" panose="020B0604030504040204" pitchFamily="34" charset="-120"/>
                <a:ea typeface="微軟正黑體" panose="020B0604030504040204" pitchFamily="34" charset="-120"/>
              </a:rPr>
              <a:t>Ezer, Fisk &amp; Rogers, 2008; McBride, Rogers &amp; Fisk, 2011</a:t>
            </a:r>
            <a:r>
              <a:rPr lang="en-US" altLang="zh-TW" dirty="0">
                <a:latin typeface="微軟正黑體" panose="020B0604030504040204" pitchFamily="34" charset="-120"/>
                <a:ea typeface="微軟正黑體" panose="020B0604030504040204" pitchFamily="34" charset="-120"/>
              </a:rPr>
              <a:t>)</a:t>
            </a:r>
            <a:r>
              <a:rPr lang="zh-TW" altLang="fr-FR"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但得出的結論是，特定的年齡影響可能因不同情況而異。</a:t>
            </a:r>
          </a:p>
        </p:txBody>
      </p:sp>
    </p:spTree>
    <p:extLst>
      <p:ext uri="{BB962C8B-B14F-4D97-AF65-F5344CB8AC3E}">
        <p14:creationId xmlns:p14="http://schemas.microsoft.com/office/powerpoint/2010/main" val="1894629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t>方法</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DC9448BC-4E7E-4BFF-AE6A-49CEBE9494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23727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3-1 </a:t>
            </a:r>
            <a:r>
              <a:rPr lang="zh-TW" altLang="en-US" dirty="0"/>
              <a:t>受測者</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20" name="內容版面配置區 2">
            <a:extLst>
              <a:ext uri="{FF2B5EF4-FFF2-40B4-BE49-F238E27FC236}">
                <a16:creationId xmlns:a16="http://schemas.microsoft.com/office/drawing/2014/main" id="{A1CB11C4-66D8-4236-845D-529F4D848CD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72 </a:t>
            </a:r>
            <a:r>
              <a:rPr lang="zh-TW" altLang="en-US" dirty="0">
                <a:latin typeface="微軟正黑體" panose="020B0604030504040204" pitchFamily="34" charset="-120"/>
                <a:ea typeface="微軟正黑體" panose="020B0604030504040204" pitchFamily="34" charset="-120"/>
              </a:rPr>
              <a:t>名參與者平均分為三個年齡組，平均年齡為 </a:t>
            </a:r>
            <a:r>
              <a:rPr lang="en-US" altLang="zh-TW" dirty="0">
                <a:latin typeface="微軟正黑體" panose="020B0604030504040204" pitchFamily="34" charset="-120"/>
                <a:ea typeface="微軟正黑體" panose="020B0604030504040204" pitchFamily="34" charset="-120"/>
              </a:rPr>
              <a:t>39.6 </a:t>
            </a:r>
            <a:r>
              <a:rPr lang="zh-TW" altLang="en-US" dirty="0">
                <a:latin typeface="微軟正黑體" panose="020B0604030504040204" pitchFamily="34" charset="-120"/>
                <a:ea typeface="微軟正黑體" panose="020B0604030504040204" pitchFamily="34" charset="-120"/>
              </a:rPr>
              <a:t>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標準差 </a:t>
            </a:r>
            <a:r>
              <a:rPr lang="en-US" altLang="zh-TW" dirty="0">
                <a:latin typeface="微軟正黑體" panose="020B0604030504040204" pitchFamily="34" charset="-120"/>
                <a:ea typeface="微軟正黑體" panose="020B0604030504040204" pitchFamily="34" charset="-120"/>
              </a:rPr>
              <a:t>[SD] = 22.2</a:t>
            </a:r>
            <a:r>
              <a:rPr lang="zh-TW" altLang="en-US" dirty="0">
                <a:latin typeface="微軟正黑體" panose="020B0604030504040204" pitchFamily="34" charset="-120"/>
                <a:ea typeface="微軟正黑體" panose="020B0604030504040204" pitchFamily="34" charset="-120"/>
              </a:rPr>
              <a:t>，範圍 </a:t>
            </a:r>
            <a:r>
              <a:rPr lang="en-US" altLang="zh-TW" dirty="0">
                <a:latin typeface="微軟正黑體" panose="020B0604030504040204" pitchFamily="34" charset="-120"/>
                <a:ea typeface="微軟正黑體" panose="020B0604030504040204" pitchFamily="34" charset="-120"/>
              </a:rPr>
              <a:t>= 16-75)</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a:t>
            </a:r>
          </a:p>
          <a:p>
            <a:pPr lvl="1">
              <a:buFont typeface="+mj-lt"/>
              <a:buAutoNum type="arabicPeriod"/>
            </a:pPr>
            <a:r>
              <a:rPr lang="en-US" altLang="zh-TW" sz="1600" dirty="0">
                <a:latin typeface="微軟正黑體" panose="020B0604030504040204" pitchFamily="34" charset="-120"/>
                <a:ea typeface="微軟正黑體" panose="020B0604030504040204" pitchFamily="34" charset="-120"/>
              </a:rPr>
              <a:t>16-19 </a:t>
            </a:r>
            <a:r>
              <a:rPr lang="zh-TW" altLang="en-US" sz="1600" dirty="0">
                <a:latin typeface="微軟正黑體" panose="020B0604030504040204" pitchFamily="34" charset="-120"/>
                <a:ea typeface="微軟正黑體" panose="020B0604030504040204" pitchFamily="34" charset="-120"/>
              </a:rPr>
              <a:t>歲的青少年新手司機</a:t>
            </a:r>
            <a:endParaRPr lang="en-US" altLang="zh-TW" sz="1600" dirty="0">
              <a:latin typeface="微軟正黑體" panose="020B0604030504040204" pitchFamily="34" charset="-120"/>
              <a:ea typeface="微軟正黑體" panose="020B0604030504040204" pitchFamily="34" charset="-120"/>
            </a:endParaRPr>
          </a:p>
          <a:p>
            <a:pPr lvl="1">
              <a:buFont typeface="+mj-lt"/>
              <a:buAutoNum type="arabicPeriod"/>
            </a:pPr>
            <a:r>
              <a:rPr lang="en-US" altLang="zh-TW" sz="1600" dirty="0">
                <a:latin typeface="微軟正黑體" panose="020B0604030504040204" pitchFamily="34" charset="-120"/>
                <a:ea typeface="微軟正黑體" panose="020B0604030504040204" pitchFamily="34" charset="-120"/>
              </a:rPr>
              <a:t>65-75 </a:t>
            </a:r>
            <a:r>
              <a:rPr lang="zh-TW" altLang="en-US" sz="1600" dirty="0">
                <a:latin typeface="微軟正黑體" panose="020B0604030504040204" pitchFamily="34" charset="-120"/>
                <a:ea typeface="微軟正黑體" panose="020B0604030504040204" pitchFamily="34" charset="-120"/>
              </a:rPr>
              <a:t>歲的老年司機</a:t>
            </a:r>
            <a:endParaRPr lang="en-US" altLang="zh-TW" sz="1600" dirty="0">
              <a:latin typeface="微軟正黑體" panose="020B0604030504040204" pitchFamily="34" charset="-120"/>
              <a:ea typeface="微軟正黑體" panose="020B0604030504040204" pitchFamily="34" charset="-120"/>
            </a:endParaRPr>
          </a:p>
          <a:p>
            <a:pPr lvl="1">
              <a:buFont typeface="+mj-lt"/>
              <a:buAutoNum type="arabicPeriod"/>
            </a:pPr>
            <a:r>
              <a:rPr lang="en-US" altLang="zh-TW" sz="1600" dirty="0">
                <a:latin typeface="微軟正黑體" panose="020B0604030504040204" pitchFamily="34" charset="-120"/>
                <a:ea typeface="微軟正黑體" panose="020B0604030504040204" pitchFamily="34" charset="-120"/>
              </a:rPr>
              <a:t>25-45 </a:t>
            </a:r>
            <a:r>
              <a:rPr lang="zh-TW" altLang="en-US" sz="1600" dirty="0">
                <a:latin typeface="微軟正黑體" panose="020B0604030504040204" pitchFamily="34" charset="-120"/>
                <a:ea typeface="微軟正黑體" panose="020B0604030504040204" pitchFamily="34" charset="-120"/>
              </a:rPr>
              <a:t>歲的比較司機組</a:t>
            </a:r>
          </a:p>
        </p:txBody>
      </p:sp>
      <p:pic>
        <p:nvPicPr>
          <p:cNvPr id="21" name="圖片 20">
            <a:extLst>
              <a:ext uri="{FF2B5EF4-FFF2-40B4-BE49-F238E27FC236}">
                <a16:creationId xmlns:a16="http://schemas.microsoft.com/office/drawing/2014/main" id="{BBA5DC11-CC17-4FD9-84B8-D88B32EE0F5E}"/>
              </a:ext>
            </a:extLst>
          </p:cNvPr>
          <p:cNvPicPr>
            <a:picLocks noChangeAspect="1"/>
          </p:cNvPicPr>
          <p:nvPr/>
        </p:nvPicPr>
        <p:blipFill>
          <a:blip r:embed="rId3"/>
          <a:stretch>
            <a:fillRect/>
          </a:stretch>
        </p:blipFill>
        <p:spPr>
          <a:xfrm>
            <a:off x="3859231" y="2228595"/>
            <a:ext cx="4050821" cy="2884287"/>
          </a:xfrm>
          <a:prstGeom prst="rect">
            <a:avLst/>
          </a:prstGeom>
        </p:spPr>
      </p:pic>
    </p:spTree>
    <p:extLst>
      <p:ext uri="{BB962C8B-B14F-4D97-AF65-F5344CB8AC3E}">
        <p14:creationId xmlns:p14="http://schemas.microsoft.com/office/powerpoint/2010/main" val="2391366171"/>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2023</Words>
  <Application>Microsoft Office PowerPoint</Application>
  <PresentationFormat>如螢幕大小 (16:9)</PresentationFormat>
  <Paragraphs>137</Paragraphs>
  <Slides>22</Slides>
  <Notes>22</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22</vt:i4>
      </vt:variant>
    </vt:vector>
  </HeadingPairs>
  <TitlesOfParts>
    <vt:vector size="34" baseType="lpstr">
      <vt:lpstr>宋体</vt:lpstr>
      <vt:lpstr>新細明體</vt:lpstr>
      <vt:lpstr>Roboto Condensed</vt:lpstr>
      <vt:lpstr>Times New Roman</vt:lpstr>
      <vt:lpstr>Franklin Gothic Book</vt:lpstr>
      <vt:lpstr>Arial</vt:lpstr>
      <vt:lpstr>Arvo</vt:lpstr>
      <vt:lpstr>Cambria Math</vt:lpstr>
      <vt:lpstr>Roboto Condensed Light</vt:lpstr>
      <vt:lpstr>Microsoft JhengHei UI</vt:lpstr>
      <vt:lpstr>微軟正黑體</vt:lpstr>
      <vt:lpstr>Salerio template</vt:lpstr>
      <vt:lpstr>⾃動和⼿動駕駛之間信任和接受的探索性模擬器研究</vt:lpstr>
      <vt:lpstr>背景動機及目的</vt:lpstr>
      <vt:lpstr>1-1 背景動機</vt:lpstr>
      <vt:lpstr>1-2 目的</vt:lpstr>
      <vt:lpstr>文獻探討</vt:lpstr>
      <vt:lpstr>2.相關文獻</vt:lpstr>
      <vt:lpstr>2.相關文獻</vt:lpstr>
      <vt:lpstr>方法</vt:lpstr>
      <vt:lpstr>3-1 受測者</vt:lpstr>
      <vt:lpstr>3-2 儀器設備</vt:lpstr>
      <vt:lpstr>3-3 受測者工作</vt:lpstr>
      <vt:lpstr>3-4 實驗設計</vt:lpstr>
      <vt:lpstr>3-4 實驗設計</vt:lpstr>
      <vt:lpstr>3-5 實驗程序</vt:lpstr>
      <vt:lpstr>結果</vt:lpstr>
      <vt:lpstr>4. 結果</vt:lpstr>
      <vt:lpstr>4. 結果</vt:lpstr>
      <vt:lpstr>4. 結果</vt:lpstr>
      <vt:lpstr>結果與討論</vt:lpstr>
      <vt:lpstr>5. 結果與討論</vt:lpstr>
      <vt:lpstr>5. 結果與討論</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user</cp:lastModifiedBy>
  <cp:revision>26</cp:revision>
  <dcterms:modified xsi:type="dcterms:W3CDTF">2022-09-22T13:32:49Z</dcterms:modified>
</cp:coreProperties>
</file>